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handoutMasterIdLst>
    <p:handoutMasterId r:id="rId18"/>
  </p:handoutMasterIdLst>
  <p:sldIdLst>
    <p:sldId id="256" r:id="rId2"/>
    <p:sldId id="275" r:id="rId3"/>
    <p:sldId id="277" r:id="rId4"/>
    <p:sldId id="260" r:id="rId5"/>
    <p:sldId id="285" r:id="rId6"/>
    <p:sldId id="283" r:id="rId7"/>
    <p:sldId id="282" r:id="rId8"/>
    <p:sldId id="262" r:id="rId9"/>
    <p:sldId id="263" r:id="rId10"/>
    <p:sldId id="264" r:id="rId11"/>
    <p:sldId id="284" r:id="rId12"/>
    <p:sldId id="267" r:id="rId13"/>
    <p:sldId id="286" r:id="rId14"/>
    <p:sldId id="270" r:id="rId15"/>
    <p:sldId id="27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5844F6-7A22-704B-ABFA-3CE2CAD47F85}" type="datetimeFigureOut">
              <a:rPr lang="en-US" smtClean="0"/>
              <a:pPr/>
              <a:t>2/9/2011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9C0249-ECF4-9A4E-B3DD-DDCB1B1720E2}" type="slidenum">
              <a:rPr lang="en-US" smtClean="0"/>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FD7124-87AE-2F41-8E09-163E84A5DD52}" type="datetimeFigureOut">
              <a:rPr lang="en-US" smtClean="0"/>
              <a:pPr/>
              <a:t>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B59DF-1AB9-DC4F-BB8F-82A0DAF7A7EF}"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latin typeface="+mn-lt"/>
                <a:ea typeface="+mn-ea"/>
                <a:cs typeface="+mn-cs"/>
              </a:rPr>
              <a:t>El presente documento ha identificado varias prácticas implementadas en OSC que ofrecen interesantes posibilidades de intervención para fortalecer la legitimidad, transparencia y rendición social de cuentas, a nivel individual, colectivo y, en algunos casos, conjuntamente con el Estado.   Además, se exponen experiencias en la construcción de sistemas de rendición de cuentas institucionales que pueden contribuir al aprendizaje estratégico, al desarrollo de capacidades organizacionales  para  contribuir con la generación de diagnósticos compartidos e identificación de de potenciales soluciones.</a:t>
            </a:r>
          </a:p>
          <a:p>
            <a:pPr marL="0" marR="0" indent="0" algn="l" defTabSz="457200" rtl="0" eaLnBrk="1" fontAlgn="auto" latinLnBrk="0" hangingPunct="1">
              <a:lnSpc>
                <a:spcPct val="100000"/>
              </a:lnSpc>
              <a:spcBef>
                <a:spcPts val="0"/>
              </a:spcBef>
              <a:spcAft>
                <a:spcPts val="0"/>
              </a:spcAft>
              <a:buClrTx/>
              <a:buSzTx/>
              <a:buFontTx/>
              <a:buNone/>
              <a:tabLst/>
              <a:defRPr/>
            </a:pPr>
            <a:endParaRPr lang="es-MX"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C" sz="1200" kern="1200" dirty="0" smtClean="0">
                <a:solidFill>
                  <a:schemeClr val="tx1"/>
                </a:solidFill>
                <a:latin typeface="+mn-lt"/>
                <a:ea typeface="+mn-ea"/>
                <a:cs typeface="+mn-cs"/>
              </a:rPr>
              <a:t> En respuesta a demandas de mayor transparencia, las organizaciones de sociedad civil han estado organizándose para definir estándares de práctica más homogéneos e identificar ante quién y por qué rinden cuentas de sus actividades. Como consecuencia, existe una creciente proliferación de iniciativas de autorregulación que incluyen códigos de conducta y ética, esquemas de certificación y acreditación, afiliaciones voluntarias, esquemas de auditoría por pares, etc.</a:t>
            </a:r>
            <a:r>
              <a:rPr lang="es-ES_tradnl" dirty="0" smtClean="0"/>
              <a:t> </a:t>
            </a:r>
            <a:endParaRPr lang="es-ES_tradnl"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FFB59DF-1AB9-DC4F-BB8F-82A0DAF7A7E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s-ES_tradnl"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5" name="Date Placeholder 4"/>
          <p:cNvSpPr>
            <a:spLocks noGrp="1"/>
          </p:cNvSpPr>
          <p:nvPr>
            <p:ph type="dt" sz="half" idx="10"/>
          </p:nvPr>
        </p:nvSpPr>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Date Placeholder 2"/>
          <p:cNvSpPr>
            <a:spLocks noGrp="1"/>
          </p:cNvSpPr>
          <p:nvPr>
            <p:ph type="dt" sz="half" idx="10"/>
          </p:nvPr>
        </p:nvSpPr>
        <p:spPr/>
        <p:txBody>
          <a:bodyPr/>
          <a:lstStyle/>
          <a:p>
            <a:fld id="{D09867D2-2541-D043-8E6B-E554D6DAED4E}" type="datetimeFigureOut">
              <a:rPr lang="en-US" smtClean="0"/>
              <a:pPr/>
              <a:t>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9443E-8C27-D542-885B-6B25F26FBB13}"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09867D2-2541-D043-8E6B-E554D6DAED4E}" type="datetimeFigureOut">
              <a:rPr lang="en-US" smtClean="0"/>
              <a:pPr/>
              <a:t>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9443E-8C27-D542-885B-6B25F26FBB13}" type="slidenum">
              <a:rPr lang="en-US" smtClean="0"/>
              <a:pPr/>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s-ES_tradnl"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s-ES_tradnl"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s-ES_tradnl"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s-ES_tradnl"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s-ES_tradnl"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s-ES_tradnl"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s-ES_tradnl"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s-ES_tradnl"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s-ES_tradnl"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s-ES_tradnl"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s-ES_tradnl"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s-ES_tradnl"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s-ES_tradnl"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9443E-8C27-D542-885B-6B25F26FBB13}"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9443E-8C27-D542-885B-6B25F26FBB13}" type="slidenum">
              <a:rPr lang="en-US" smtClean="0"/>
              <a:pPr/>
              <a:t>‹Nº›</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s-ES_tradnl"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9443E-8C27-D542-885B-6B25F26FBB13}" type="slidenum">
              <a:rPr lang="en-US" smtClean="0"/>
              <a:pPr/>
              <a:t>‹Nº›</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s-ES_tradnl" smtClean="0"/>
              <a:t>Click to edit Master title style</a:t>
            </a:r>
            <a:endParaRPr/>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9443E-8C27-D542-885B-6B25F26FBB13}" type="slidenum">
              <a:rPr lang="en-US" smtClean="0"/>
              <a:pPr/>
              <a:t>‹Nº›</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_tradnl"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s-ES_tradnl"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s-ES_tradnl"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s-ES_tradnl"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s-ES_tradnl"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s-ES_tradnl"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09867D2-2541-D043-8E6B-E554D6DAED4E}" type="datetimeFigureOut">
              <a:rPr lang="en-US" smtClean="0"/>
              <a:pPr/>
              <a:t>2/9/2011</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AB79443E-8C27-D542-885B-6B25F26FBB13}" type="slidenum">
              <a:rPr lang="en-US" smtClean="0"/>
              <a:pPr/>
              <a:t>‹Nº›</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5" name="Date Placeholder 4"/>
          <p:cNvSpPr>
            <a:spLocks noGrp="1"/>
          </p:cNvSpPr>
          <p:nvPr>
            <p:ph type="dt" sz="half" idx="10"/>
          </p:nvPr>
        </p:nvSpPr>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s-ES_tradnl"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7" name="Date Placeholder 6"/>
          <p:cNvSpPr>
            <a:spLocks noGrp="1"/>
          </p:cNvSpPr>
          <p:nvPr>
            <p:ph type="dt" sz="half" idx="10"/>
          </p:nvPr>
        </p:nvSpPr>
        <p:spPr/>
        <p:txBody>
          <a:bodyPr/>
          <a:lstStyle/>
          <a:p>
            <a:fld id="{D09867D2-2541-D043-8E6B-E554D6DAED4E}" type="datetimeFigureOut">
              <a:rPr lang="en-US" smtClean="0"/>
              <a:pPr/>
              <a:t>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9443E-8C27-D542-885B-6B25F26FBB13}" type="slidenum">
              <a:rPr lang="en-US" smtClean="0"/>
              <a:pPr/>
              <a:t>‹Nº›</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5" name="Date Placeholder 4"/>
          <p:cNvSpPr>
            <a:spLocks noGrp="1"/>
          </p:cNvSpPr>
          <p:nvPr>
            <p:ph type="dt" sz="half" idx="10"/>
          </p:nvPr>
        </p:nvSpPr>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AB79443E-8C27-D542-885B-6B25F26FBB13}"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5" name="Date Placeholder 4"/>
          <p:cNvSpPr>
            <a:spLocks noGrp="1"/>
          </p:cNvSpPr>
          <p:nvPr>
            <p:ph type="dt" sz="half" idx="10"/>
          </p:nvPr>
        </p:nvSpPr>
        <p:spPr/>
        <p:txBody>
          <a:bodyPr/>
          <a:lstStyle/>
          <a:p>
            <a:fld id="{D09867D2-2541-D043-8E6B-E554D6DAED4E}" type="datetimeFigureOut">
              <a:rPr lang="en-US" smtClean="0"/>
              <a:pPr/>
              <a:t>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9443E-8C27-D542-885B-6B25F26FBB13}" type="slidenum">
              <a:rPr lang="en-US" smtClean="0"/>
              <a:pPr/>
              <a:t>‹Nº›</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s-ES_tradnl"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09867D2-2541-D043-8E6B-E554D6DAED4E}" type="datetimeFigureOut">
              <a:rPr lang="en-US" smtClean="0"/>
              <a:pPr/>
              <a:t>2/9/2011</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AB79443E-8C27-D542-885B-6B25F26FBB13}"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RENDICIÓN DE CUENTAS COLECTIVA </a:t>
            </a:r>
            <a:endParaRPr lang="en-US"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Alicia Arias Salgado</a:t>
            </a:r>
          </a:p>
          <a:p>
            <a:r>
              <a:rPr lang="en-US" dirty="0" err="1" smtClean="0"/>
              <a:t>Enero</a:t>
            </a:r>
            <a:r>
              <a:rPr lang="en-US" dirty="0" smtClean="0"/>
              <a:t> 2011</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Principales</a:t>
            </a:r>
            <a:r>
              <a:rPr lang="en-US" dirty="0" smtClean="0"/>
              <a:t> </a:t>
            </a:r>
            <a:r>
              <a:rPr lang="en-US" dirty="0" err="1" smtClean="0"/>
              <a:t>Retos</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lvl="0"/>
            <a:r>
              <a:rPr lang="es-AR" dirty="0" smtClean="0"/>
              <a:t>Trabajar en la elaboración de parámetros mínimos de contenido de la RC individual y colectiva</a:t>
            </a:r>
            <a:endParaRPr lang="es-ES_tradnl" dirty="0" smtClean="0"/>
          </a:p>
          <a:p>
            <a:r>
              <a:rPr lang="es-AR" dirty="0" smtClean="0"/>
              <a:t> Crear un proceso nacional que articule todas las iniciativas de transparencia y RC con el propósito de beneficiar a todo el sector. </a:t>
            </a:r>
          </a:p>
          <a:p>
            <a:r>
              <a:rPr lang="es-AR" dirty="0" smtClean="0"/>
              <a:t>Esto implica actuar descentralizadamente y buscar mecanismos ágiles de trabajo colectivo que permitan sostener el proceso. </a:t>
            </a:r>
            <a:endParaRPr lang="es-ES_tradnl" dirty="0" smtClean="0"/>
          </a:p>
          <a:p>
            <a:r>
              <a:rPr lang="es-AR" dirty="0" smtClean="0"/>
              <a:t> </a:t>
            </a:r>
            <a:r>
              <a:rPr lang="es-EC" dirty="0" smtClean="0"/>
              <a:t>El sector de OSC debe comprender que  es necesario reflexionar colectivamente e intercambiar experiencias para mejorar el sector, sus resultados e impacto.</a:t>
            </a:r>
            <a:endParaRPr lang="es-ES_tradnl"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Proyecto</a:t>
            </a:r>
            <a:r>
              <a:rPr lang="en-US" dirty="0" smtClean="0"/>
              <a:t> </a:t>
            </a:r>
            <a:r>
              <a:rPr lang="en-US" dirty="0" err="1" smtClean="0"/>
              <a:t>para</a:t>
            </a:r>
            <a:r>
              <a:rPr lang="en-US" dirty="0" smtClean="0"/>
              <a:t> el </a:t>
            </a:r>
            <a:r>
              <a:rPr lang="en-US" dirty="0" err="1" smtClean="0"/>
              <a:t>Fortalecimiento</a:t>
            </a:r>
            <a:r>
              <a:rPr lang="en-US" dirty="0" smtClean="0"/>
              <a:t> de la RC </a:t>
            </a:r>
            <a:r>
              <a:rPr lang="en-US" dirty="0" err="1" smtClean="0"/>
              <a:t>Colectiva</a:t>
            </a:r>
            <a:endParaRPr lang="en-US" dirty="0"/>
          </a:p>
        </p:txBody>
      </p:sp>
      <p:sp>
        <p:nvSpPr>
          <p:cNvPr id="3" name="Content Placeholder 2"/>
          <p:cNvSpPr>
            <a:spLocks noGrp="1"/>
          </p:cNvSpPr>
          <p:nvPr>
            <p:ph idx="1"/>
          </p:nvPr>
        </p:nvSpPr>
        <p:spPr/>
        <p:txBody>
          <a:bodyPr>
            <a:normAutofit fontScale="25000" lnSpcReduction="20000"/>
          </a:bodyPr>
          <a:lstStyle/>
          <a:p>
            <a:r>
              <a:rPr lang="es-ES_tradnl" sz="7200" dirty="0" smtClean="0">
                <a:latin typeface="Calibri"/>
                <a:cs typeface="Calibri"/>
              </a:rPr>
              <a:t>Establecer un </a:t>
            </a:r>
            <a:r>
              <a:rPr lang="es-ES_tradnl" sz="7200" b="1" dirty="0" smtClean="0">
                <a:latin typeface="Calibri"/>
                <a:cs typeface="Calibri"/>
              </a:rPr>
              <a:t>proceso colectivo de recolección de información </a:t>
            </a:r>
            <a:r>
              <a:rPr lang="es-ES_tradnl" sz="7200" dirty="0" smtClean="0">
                <a:latin typeface="Calibri"/>
                <a:cs typeface="Calibri"/>
              </a:rPr>
              <a:t>de diversas OSC. (nacional e internacional) </a:t>
            </a:r>
            <a:r>
              <a:rPr lang="es-ES_tradnl" sz="7200" b="1" dirty="0" smtClean="0">
                <a:latin typeface="Calibri"/>
                <a:cs typeface="Calibri"/>
              </a:rPr>
              <a:t>Procesar y analizar </a:t>
            </a:r>
            <a:r>
              <a:rPr lang="es-ES_tradnl" sz="7200" dirty="0" smtClean="0">
                <a:latin typeface="Calibri"/>
                <a:cs typeface="Calibri"/>
              </a:rPr>
              <a:t>la información (técnica y estadísticamente): Informe </a:t>
            </a:r>
          </a:p>
          <a:p>
            <a:pPr lvl="0"/>
            <a:r>
              <a:rPr lang="es-ES_tradnl" sz="7200" b="1" dirty="0" smtClean="0">
                <a:latin typeface="Calibri"/>
                <a:cs typeface="Calibri"/>
              </a:rPr>
              <a:t>Presentar Informe </a:t>
            </a:r>
            <a:r>
              <a:rPr lang="es-ES_tradnl" sz="7200" dirty="0" smtClean="0">
                <a:latin typeface="Calibri"/>
                <a:cs typeface="Calibri"/>
              </a:rPr>
              <a:t>ante diferentes actores públicos y privados: visibilizar qué aportan las OSC al desarrollo del país  y qué impacto tienen en su trabajo.</a:t>
            </a:r>
          </a:p>
          <a:p>
            <a:r>
              <a:rPr lang="es-ES_tradnl" sz="7200" b="1" dirty="0" smtClean="0">
                <a:latin typeface="Calibri"/>
                <a:cs typeface="Calibri"/>
              </a:rPr>
              <a:t>Dar a conocer en que áreas trabajan las OSC, los lugares de intervención, los montos que invierten, y los logros alcanzados.</a:t>
            </a:r>
          </a:p>
          <a:p>
            <a:r>
              <a:rPr lang="es-ES_tradnl" sz="7200" b="1" dirty="0" smtClean="0">
                <a:latin typeface="Calibri"/>
                <a:cs typeface="Calibri"/>
              </a:rPr>
              <a:t>Ejercicio individual </a:t>
            </a:r>
            <a:r>
              <a:rPr lang="es-ES_tradnl" sz="7200" dirty="0" smtClean="0">
                <a:latin typeface="Calibri"/>
                <a:cs typeface="Calibri"/>
              </a:rPr>
              <a:t>que permita fortalecer los sistemas de  información al público  que tiene cada OSC con los que respalda y valida toda la información que aporta al ejercicio colectivo </a:t>
            </a:r>
          </a:p>
          <a:p>
            <a:r>
              <a:rPr lang="es-ES_tradnl" sz="7200" b="1" dirty="0" smtClean="0">
                <a:latin typeface="Calibri"/>
                <a:cs typeface="Calibri"/>
              </a:rPr>
              <a:t>Promover credibilidad, legitimidad y confianza </a:t>
            </a:r>
            <a:r>
              <a:rPr lang="es-ES_tradnl" sz="7200" dirty="0" smtClean="0">
                <a:latin typeface="Calibri"/>
                <a:cs typeface="Calibri"/>
              </a:rPr>
              <a:t>de la ciudadanía, el sector privado y el Estado.</a:t>
            </a:r>
          </a:p>
          <a:p>
            <a:r>
              <a:rPr lang="es-ES_tradnl" sz="7200" dirty="0" smtClean="0">
                <a:latin typeface="Calibri"/>
                <a:cs typeface="Calibri"/>
              </a:rPr>
              <a:t>Incentivar a las OSC para la puesta en marcha de </a:t>
            </a:r>
            <a:r>
              <a:rPr lang="es-ES_tradnl" sz="7200" b="1" dirty="0" smtClean="0">
                <a:latin typeface="Calibri"/>
                <a:cs typeface="Calibri"/>
              </a:rPr>
              <a:t>planes de mejoramiento continuo </a:t>
            </a:r>
            <a:r>
              <a:rPr lang="es-ES_tradnl" sz="7200" dirty="0" smtClean="0">
                <a:latin typeface="Calibri"/>
                <a:cs typeface="Calibri"/>
              </a:rPr>
              <a:t>frente a estándares de calidad para sus programas y servicios.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Proyecto</a:t>
            </a:r>
            <a:r>
              <a:rPr lang="en-US" dirty="0" smtClean="0"/>
              <a:t> </a:t>
            </a:r>
            <a:r>
              <a:rPr lang="en-US" dirty="0" err="1" smtClean="0"/>
              <a:t>para</a:t>
            </a:r>
            <a:r>
              <a:rPr lang="en-US" dirty="0" smtClean="0"/>
              <a:t> el </a:t>
            </a:r>
            <a:r>
              <a:rPr lang="en-US" dirty="0" err="1" smtClean="0"/>
              <a:t>Fortalecimiento</a:t>
            </a:r>
            <a:r>
              <a:rPr lang="en-US" dirty="0" smtClean="0"/>
              <a:t> de la RC </a:t>
            </a:r>
            <a:r>
              <a:rPr lang="en-US" dirty="0" err="1" smtClean="0"/>
              <a:t>Colectiva</a:t>
            </a:r>
            <a:endParaRPr lang="en-US" dirty="0"/>
          </a:p>
        </p:txBody>
      </p:sp>
      <p:sp>
        <p:nvSpPr>
          <p:cNvPr id="3" name="Content Placeholder 2"/>
          <p:cNvSpPr>
            <a:spLocks noGrp="1"/>
          </p:cNvSpPr>
          <p:nvPr>
            <p:ph idx="1"/>
          </p:nvPr>
        </p:nvSpPr>
        <p:spPr/>
        <p:txBody>
          <a:bodyPr>
            <a:normAutofit fontScale="85000" lnSpcReduction="20000"/>
          </a:bodyPr>
          <a:lstStyle/>
          <a:p>
            <a:r>
              <a:rPr lang="es-AR" dirty="0" smtClean="0"/>
              <a:t>Formulario: producto de un proceso participativo y contiene la información que ha sido acordada como la </a:t>
            </a:r>
            <a:r>
              <a:rPr lang="es-AR" b="1" dirty="0" smtClean="0"/>
              <a:t>mínima indispensable </a:t>
            </a:r>
            <a:r>
              <a:rPr lang="es-AR" dirty="0" smtClean="0"/>
              <a:t>para considerarla como un informe de RC, sin embargo, en el futuro se discutirá la posibilidad de ir agregando otro tipo de información que las OSC crean conveniente.</a:t>
            </a:r>
            <a:endParaRPr lang="es-ES_tradnl" dirty="0" smtClean="0"/>
          </a:p>
          <a:p>
            <a:r>
              <a:rPr lang="es-AR" dirty="0" smtClean="0"/>
              <a:t>Los representantes de las OSC se compremeten a incluir en el formulario </a:t>
            </a:r>
            <a:r>
              <a:rPr lang="es-AR" b="1" dirty="0" smtClean="0"/>
              <a:t>información actual y veraz</a:t>
            </a:r>
            <a:r>
              <a:rPr lang="es-AR" dirty="0" smtClean="0"/>
              <a:t> sobre sus propias organizaciones.  </a:t>
            </a:r>
            <a:endParaRPr lang="es-ES_tradnl" dirty="0" smtClean="0"/>
          </a:p>
          <a:p>
            <a:r>
              <a:rPr lang="es-AR" dirty="0" smtClean="0"/>
              <a:t>La información que cada organización entrega es </a:t>
            </a:r>
            <a:r>
              <a:rPr lang="es-AR" b="1" dirty="0" smtClean="0"/>
              <a:t>confidencial,</a:t>
            </a:r>
            <a:r>
              <a:rPr lang="es-AR" dirty="0" smtClean="0"/>
              <a:t> será tabulada y luego presentada colectivamente en un informe que ayude a conocer el valor, impacto, situación y resultados tangibles del trabajo de todas las OSC que conforman el colectivo.  </a:t>
            </a:r>
            <a:endParaRPr lang="es-ES_tradnl" dirty="0" smtClean="0"/>
          </a:p>
          <a:p>
            <a:r>
              <a:rPr lang="es-AR" dirty="0" smtClean="0"/>
              <a:t>Posteriormente, se discutirá la posibilidad de introducir los formularios en la página Web (OSC y Colectivo), con el propósito de actualizarlos anualmente para obtener un </a:t>
            </a:r>
            <a:r>
              <a:rPr lang="es-AR" b="1" dirty="0" smtClean="0"/>
              <a:t>informe colectivo anual.   </a:t>
            </a:r>
            <a:endParaRPr lang="es-ES_tradnl"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Mínimos</a:t>
            </a:r>
            <a:r>
              <a:rPr lang="en-US" dirty="0" smtClean="0"/>
              <a:t> de </a:t>
            </a:r>
            <a:r>
              <a:rPr lang="en-US" dirty="0" err="1" smtClean="0"/>
              <a:t>Información</a:t>
            </a:r>
            <a:r>
              <a:rPr lang="en-US" dirty="0" smtClean="0"/>
              <a:t> del </a:t>
            </a:r>
            <a:r>
              <a:rPr lang="en-US" dirty="0" err="1" smtClean="0"/>
              <a:t>Formulario</a:t>
            </a:r>
            <a:r>
              <a:rPr lang="en-US" dirty="0" smtClean="0"/>
              <a:t> RC</a:t>
            </a:r>
            <a:endParaRPr lang="en-US" dirty="0"/>
          </a:p>
        </p:txBody>
      </p:sp>
      <p:sp>
        <p:nvSpPr>
          <p:cNvPr id="3" name="Content Placeholder 2"/>
          <p:cNvSpPr>
            <a:spLocks noGrp="1"/>
          </p:cNvSpPr>
          <p:nvPr>
            <p:ph sz="half" idx="2"/>
          </p:nvPr>
        </p:nvSpPr>
        <p:spPr/>
        <p:txBody>
          <a:bodyPr>
            <a:normAutofit fontScale="92500" lnSpcReduction="20000"/>
          </a:bodyPr>
          <a:lstStyle/>
          <a:p>
            <a:r>
              <a:rPr lang="en-US" dirty="0" err="1" smtClean="0"/>
              <a:t>Datos</a:t>
            </a:r>
            <a:r>
              <a:rPr lang="en-US" dirty="0" smtClean="0"/>
              <a:t> de </a:t>
            </a:r>
            <a:r>
              <a:rPr lang="en-US" dirty="0" err="1" smtClean="0"/>
              <a:t>Identificación</a:t>
            </a:r>
            <a:r>
              <a:rPr lang="en-US" dirty="0" smtClean="0"/>
              <a:t> </a:t>
            </a:r>
          </a:p>
          <a:p>
            <a:r>
              <a:rPr lang="en-US" dirty="0" err="1" smtClean="0"/>
              <a:t>Sectores</a:t>
            </a:r>
            <a:r>
              <a:rPr lang="en-US" dirty="0" smtClean="0"/>
              <a:t> </a:t>
            </a:r>
            <a:r>
              <a:rPr lang="en-US" dirty="0" err="1" smtClean="0"/>
              <a:t>y</a:t>
            </a:r>
            <a:r>
              <a:rPr lang="en-US" dirty="0" smtClean="0"/>
              <a:t> </a:t>
            </a:r>
            <a:r>
              <a:rPr lang="en-US" dirty="0" err="1" smtClean="0"/>
              <a:t>Líneas</a:t>
            </a:r>
            <a:r>
              <a:rPr lang="en-US" dirty="0" smtClean="0"/>
              <a:t> de </a:t>
            </a:r>
            <a:r>
              <a:rPr lang="en-US" dirty="0" err="1" smtClean="0"/>
              <a:t>Trabajo</a:t>
            </a:r>
            <a:endParaRPr lang="en-US" dirty="0" smtClean="0"/>
          </a:p>
          <a:p>
            <a:r>
              <a:rPr lang="en-US" dirty="0" err="1" smtClean="0"/>
              <a:t>Programas</a:t>
            </a:r>
            <a:r>
              <a:rPr lang="en-US" dirty="0" smtClean="0"/>
              <a:t> </a:t>
            </a:r>
            <a:r>
              <a:rPr lang="en-US" dirty="0" err="1" smtClean="0"/>
              <a:t>y</a:t>
            </a:r>
            <a:r>
              <a:rPr lang="en-US" dirty="0" smtClean="0"/>
              <a:t> </a:t>
            </a:r>
            <a:r>
              <a:rPr lang="en-US" dirty="0" err="1" smtClean="0"/>
              <a:t>Proyectos</a:t>
            </a:r>
            <a:endParaRPr lang="en-US" dirty="0" smtClean="0"/>
          </a:p>
          <a:p>
            <a:r>
              <a:rPr lang="en-US" dirty="0" smtClean="0"/>
              <a:t>Personal </a:t>
            </a:r>
            <a:r>
              <a:rPr lang="en-US" dirty="0" err="1" smtClean="0"/>
              <a:t>Vinculado</a:t>
            </a:r>
            <a:r>
              <a:rPr lang="en-US" dirty="0" smtClean="0"/>
              <a:t> a la OSC</a:t>
            </a:r>
          </a:p>
          <a:p>
            <a:r>
              <a:rPr lang="en-US" dirty="0" err="1" smtClean="0"/>
              <a:t>Relación</a:t>
            </a:r>
            <a:r>
              <a:rPr lang="en-US" dirty="0" smtClean="0"/>
              <a:t> de </a:t>
            </a:r>
            <a:r>
              <a:rPr lang="en-US" dirty="0" err="1" smtClean="0"/>
              <a:t>las</a:t>
            </a:r>
            <a:r>
              <a:rPr lang="en-US" dirty="0" smtClean="0"/>
              <a:t> OSC con </a:t>
            </a:r>
            <a:r>
              <a:rPr lang="en-US" dirty="0" err="1" smtClean="0"/>
              <a:t>otras</a:t>
            </a:r>
            <a:r>
              <a:rPr lang="en-US" dirty="0" smtClean="0"/>
              <a:t> </a:t>
            </a:r>
            <a:r>
              <a:rPr lang="en-US" dirty="0" err="1" smtClean="0"/>
              <a:t>políticas</a:t>
            </a:r>
            <a:r>
              <a:rPr lang="en-US" dirty="0" smtClean="0"/>
              <a:t> </a:t>
            </a:r>
            <a:r>
              <a:rPr lang="en-US" dirty="0" err="1" smtClean="0"/>
              <a:t>públicas</a:t>
            </a:r>
            <a:r>
              <a:rPr lang="en-US" dirty="0" smtClean="0"/>
              <a:t> (Plan </a:t>
            </a:r>
            <a:r>
              <a:rPr lang="en-US" dirty="0" err="1" smtClean="0"/>
              <a:t>Nacional</a:t>
            </a:r>
            <a:r>
              <a:rPr lang="en-US" dirty="0" smtClean="0"/>
              <a:t> de </a:t>
            </a:r>
            <a:r>
              <a:rPr lang="en-US" dirty="0" err="1" smtClean="0"/>
              <a:t>Desarrollo</a:t>
            </a:r>
            <a:r>
              <a:rPr lang="en-US" dirty="0" smtClean="0"/>
              <a:t> </a:t>
            </a:r>
            <a:r>
              <a:rPr lang="en-US" dirty="0" err="1" smtClean="0"/>
              <a:t>y</a:t>
            </a:r>
            <a:r>
              <a:rPr lang="en-US" dirty="0" smtClean="0"/>
              <a:t> </a:t>
            </a:r>
            <a:r>
              <a:rPr lang="en-US" dirty="0" err="1" smtClean="0"/>
              <a:t>Objetivos</a:t>
            </a:r>
            <a:r>
              <a:rPr lang="en-US" dirty="0" smtClean="0"/>
              <a:t> del </a:t>
            </a:r>
            <a:r>
              <a:rPr lang="en-US" dirty="0" err="1" smtClean="0"/>
              <a:t>Milenio</a:t>
            </a:r>
            <a:r>
              <a:rPr lang="en-US" dirty="0" smtClean="0"/>
              <a:t>) </a:t>
            </a:r>
          </a:p>
          <a:p>
            <a:r>
              <a:rPr lang="en-US" dirty="0" err="1" smtClean="0"/>
              <a:t>Presupuesto</a:t>
            </a:r>
            <a:r>
              <a:rPr lang="en-US" dirty="0" smtClean="0"/>
              <a:t> </a:t>
            </a:r>
            <a:r>
              <a:rPr lang="en-US" dirty="0" err="1" smtClean="0"/>
              <a:t>Ejecutado</a:t>
            </a:r>
            <a:r>
              <a:rPr lang="en-US" dirty="0" smtClean="0"/>
              <a:t> (</a:t>
            </a:r>
            <a:r>
              <a:rPr lang="en-US" dirty="0" err="1" smtClean="0"/>
              <a:t>año</a:t>
            </a:r>
            <a:r>
              <a:rPr lang="en-US" dirty="0" smtClean="0"/>
              <a:t> anterior)</a:t>
            </a:r>
          </a:p>
          <a:p>
            <a:pPr>
              <a:buNone/>
            </a:pPr>
            <a:endParaRPr lang="en-US" dirty="0" smtClean="0"/>
          </a:p>
          <a:p>
            <a:endParaRPr lang="en-US" dirty="0"/>
          </a:p>
        </p:txBody>
      </p:sp>
      <p:sp>
        <p:nvSpPr>
          <p:cNvPr id="6" name="Content Placeholder 5"/>
          <p:cNvSpPr>
            <a:spLocks noGrp="1"/>
          </p:cNvSpPr>
          <p:nvPr>
            <p:ph sz="quarter" idx="4"/>
          </p:nvPr>
        </p:nvSpPr>
        <p:spPr>
          <a:xfrm>
            <a:off x="4399878" y="2393575"/>
            <a:ext cx="3657600" cy="4312025"/>
          </a:xfrm>
        </p:spPr>
        <p:txBody>
          <a:bodyPr>
            <a:noAutofit/>
          </a:bodyPr>
          <a:lstStyle/>
          <a:p>
            <a:r>
              <a:rPr lang="en-US" sz="1400" b="1" i="1" dirty="0" err="1" smtClean="0">
                <a:latin typeface="Arial"/>
                <a:cs typeface="Arial"/>
              </a:rPr>
              <a:t>Datos</a:t>
            </a:r>
            <a:r>
              <a:rPr lang="en-US" sz="1400" b="1" i="1" dirty="0" smtClean="0">
                <a:latin typeface="Arial"/>
                <a:cs typeface="Arial"/>
              </a:rPr>
              <a:t> </a:t>
            </a:r>
            <a:r>
              <a:rPr lang="en-US" sz="1400" b="1" i="1" dirty="0" err="1" smtClean="0">
                <a:latin typeface="Arial"/>
                <a:cs typeface="Arial"/>
              </a:rPr>
              <a:t>Generales</a:t>
            </a:r>
            <a:endParaRPr lang="en-US" sz="1400" b="1" i="1" dirty="0" smtClean="0">
              <a:latin typeface="Arial"/>
              <a:cs typeface="Arial"/>
            </a:endParaRPr>
          </a:p>
          <a:p>
            <a:r>
              <a:rPr lang="en-US" sz="1400" b="1" i="1" dirty="0" err="1" smtClean="0">
                <a:latin typeface="Arial"/>
                <a:cs typeface="Arial"/>
              </a:rPr>
              <a:t>Autoridades</a:t>
            </a:r>
            <a:endParaRPr lang="en-US" sz="1400" b="1" i="1" dirty="0" smtClean="0">
              <a:latin typeface="Arial"/>
              <a:cs typeface="Arial"/>
            </a:endParaRPr>
          </a:p>
          <a:p>
            <a:r>
              <a:rPr lang="en-US" sz="1400" b="1" i="1" dirty="0" err="1" smtClean="0">
                <a:latin typeface="Arial"/>
                <a:cs typeface="Arial"/>
              </a:rPr>
              <a:t>Directivos</a:t>
            </a:r>
            <a:endParaRPr lang="en-US" sz="1400" b="1" i="1" dirty="0" smtClean="0">
              <a:latin typeface="Arial"/>
              <a:cs typeface="Arial"/>
            </a:endParaRPr>
          </a:p>
          <a:p>
            <a:r>
              <a:rPr lang="en-US" sz="1400" b="1" i="1" dirty="0" err="1" smtClean="0">
                <a:latin typeface="Arial"/>
                <a:cs typeface="Arial"/>
              </a:rPr>
              <a:t>Socios</a:t>
            </a:r>
            <a:endParaRPr lang="en-US" sz="1400" b="1" i="1" dirty="0" smtClean="0">
              <a:latin typeface="Arial"/>
              <a:cs typeface="Arial"/>
            </a:endParaRPr>
          </a:p>
          <a:p>
            <a:r>
              <a:rPr lang="en-US" sz="1400" b="1" i="1" dirty="0" err="1" smtClean="0">
                <a:latin typeface="Arial"/>
                <a:cs typeface="Arial"/>
              </a:rPr>
              <a:t>Detalles</a:t>
            </a:r>
            <a:r>
              <a:rPr lang="en-US" sz="1400" b="1" i="1" dirty="0" smtClean="0">
                <a:latin typeface="Arial"/>
                <a:cs typeface="Arial"/>
              </a:rPr>
              <a:t> de la </a:t>
            </a:r>
            <a:r>
              <a:rPr lang="en-US" sz="1400" b="1" i="1" dirty="0" err="1" smtClean="0">
                <a:latin typeface="Arial"/>
                <a:cs typeface="Arial"/>
              </a:rPr>
              <a:t>Organización</a:t>
            </a:r>
            <a:endParaRPr lang="en-US" sz="1400" b="1" i="1" dirty="0" smtClean="0">
              <a:latin typeface="Arial"/>
              <a:cs typeface="Arial"/>
            </a:endParaRPr>
          </a:p>
          <a:p>
            <a:r>
              <a:rPr lang="en-US" sz="1400" b="1" i="1" dirty="0" err="1" smtClean="0">
                <a:latin typeface="Arial"/>
                <a:cs typeface="Arial"/>
              </a:rPr>
              <a:t>Estatutos</a:t>
            </a:r>
            <a:endParaRPr lang="en-US" sz="1400" b="1" i="1" dirty="0" smtClean="0">
              <a:latin typeface="Arial"/>
              <a:cs typeface="Arial"/>
            </a:endParaRPr>
          </a:p>
          <a:p>
            <a:r>
              <a:rPr lang="en-US" sz="1400" b="1" i="1" dirty="0" err="1" smtClean="0">
                <a:latin typeface="Arial"/>
                <a:cs typeface="Arial"/>
              </a:rPr>
              <a:t>Perfil</a:t>
            </a:r>
            <a:r>
              <a:rPr lang="en-US" sz="1400" b="1" i="1" dirty="0" smtClean="0">
                <a:latin typeface="Arial"/>
                <a:cs typeface="Arial"/>
              </a:rPr>
              <a:t> de la </a:t>
            </a:r>
            <a:r>
              <a:rPr lang="en-US" sz="1400" b="1" i="1" dirty="0" err="1" smtClean="0">
                <a:latin typeface="Arial"/>
                <a:cs typeface="Arial"/>
              </a:rPr>
              <a:t>Organización</a:t>
            </a:r>
            <a:endParaRPr lang="en-US" sz="1400" b="1" i="1" dirty="0" smtClean="0">
              <a:latin typeface="Arial"/>
              <a:cs typeface="Arial"/>
            </a:endParaRPr>
          </a:p>
          <a:p>
            <a:r>
              <a:rPr lang="en-US" sz="1400" b="1" i="1" dirty="0" err="1" smtClean="0">
                <a:latin typeface="Arial"/>
                <a:cs typeface="Arial"/>
              </a:rPr>
              <a:t>Grupo</a:t>
            </a:r>
            <a:r>
              <a:rPr lang="en-US" sz="1400" b="1" i="1" dirty="0" smtClean="0">
                <a:latin typeface="Arial"/>
                <a:cs typeface="Arial"/>
              </a:rPr>
              <a:t> Focal</a:t>
            </a:r>
          </a:p>
          <a:p>
            <a:r>
              <a:rPr lang="en-US" sz="1400" b="1" i="1" dirty="0" err="1" smtClean="0">
                <a:latin typeface="Arial"/>
                <a:cs typeface="Arial"/>
              </a:rPr>
              <a:t>Proyectos</a:t>
            </a:r>
            <a:r>
              <a:rPr lang="en-US" sz="1400" b="1" i="1" dirty="0" smtClean="0">
                <a:latin typeface="Arial"/>
                <a:cs typeface="Arial"/>
              </a:rPr>
              <a:t> . </a:t>
            </a:r>
            <a:r>
              <a:rPr lang="en-US" sz="1400" b="1" i="1" dirty="0" err="1" smtClean="0">
                <a:latin typeface="Arial"/>
                <a:cs typeface="Arial"/>
              </a:rPr>
              <a:t>Información</a:t>
            </a:r>
            <a:r>
              <a:rPr lang="en-US" sz="1400" b="1" i="1" dirty="0" smtClean="0">
                <a:latin typeface="Arial"/>
                <a:cs typeface="Arial"/>
              </a:rPr>
              <a:t> </a:t>
            </a:r>
            <a:r>
              <a:rPr lang="en-US" sz="1400" b="1" i="1" dirty="0" err="1" smtClean="0">
                <a:latin typeface="Arial"/>
                <a:cs typeface="Arial"/>
              </a:rPr>
              <a:t>AdicionaL</a:t>
            </a:r>
            <a:endParaRPr lang="en-US" sz="1400" dirty="0" smtClean="0">
              <a:latin typeface="Arial"/>
              <a:cs typeface="Arial"/>
            </a:endParaRPr>
          </a:p>
        </p:txBody>
      </p:sp>
      <p:sp>
        <p:nvSpPr>
          <p:cNvPr id="4" name="Text Placeholder 3"/>
          <p:cNvSpPr>
            <a:spLocks noGrp="1"/>
          </p:cNvSpPr>
          <p:nvPr>
            <p:ph type="body" idx="1"/>
          </p:nvPr>
        </p:nvSpPr>
        <p:spPr/>
        <p:txBody>
          <a:bodyPr/>
          <a:lstStyle/>
          <a:p>
            <a:r>
              <a:rPr lang="en-US" dirty="0" smtClean="0"/>
              <a:t>OSC</a:t>
            </a:r>
            <a:endParaRPr lang="en-US" dirty="0"/>
          </a:p>
        </p:txBody>
      </p:sp>
      <p:sp>
        <p:nvSpPr>
          <p:cNvPr id="5" name="Text Placeholder 4"/>
          <p:cNvSpPr>
            <a:spLocks noGrp="1"/>
          </p:cNvSpPr>
          <p:nvPr>
            <p:ph type="body" sz="quarter" idx="3"/>
          </p:nvPr>
        </p:nvSpPr>
        <p:spPr/>
        <p:txBody>
          <a:bodyPr/>
          <a:lstStyle/>
          <a:p>
            <a:r>
              <a:rPr lang="en-US" dirty="0" smtClean="0"/>
              <a:t>RUOSC</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 QUE SE DIFERENCIA DEL RUOSC?</a:t>
            </a:r>
            <a:endParaRPr lang="en-US" dirty="0"/>
          </a:p>
        </p:txBody>
      </p:sp>
      <p:sp>
        <p:nvSpPr>
          <p:cNvPr id="3" name="Content Placeholder 2"/>
          <p:cNvSpPr>
            <a:spLocks noGrp="1"/>
          </p:cNvSpPr>
          <p:nvPr>
            <p:ph sz="half" idx="2"/>
          </p:nvPr>
        </p:nvSpPr>
        <p:spPr/>
        <p:txBody>
          <a:bodyPr>
            <a:normAutofit fontScale="92500" lnSpcReduction="20000"/>
          </a:bodyPr>
          <a:lstStyle/>
          <a:p>
            <a:r>
              <a:rPr lang="es-AR" dirty="0" smtClean="0"/>
              <a:t>Iniciativa que surge desde las mismas OSC: enfoque RC </a:t>
            </a:r>
          </a:p>
          <a:p>
            <a:r>
              <a:rPr lang="es-AR" dirty="0" smtClean="0"/>
              <a:t>Información solicitada responde a un análisis consensuado sobre los datos relevantes para la sociedad.</a:t>
            </a:r>
          </a:p>
          <a:p>
            <a:r>
              <a:rPr lang="es-AR" dirty="0" smtClean="0"/>
              <a:t>Proceso de discusión de resultados </a:t>
            </a:r>
            <a:endParaRPr lang="es-ES_tradnl" dirty="0" smtClean="0"/>
          </a:p>
          <a:p>
            <a:r>
              <a:rPr lang="es-AR" b="1" dirty="0" smtClean="0"/>
              <a:t> </a:t>
            </a:r>
            <a:r>
              <a:rPr lang="es-AR" dirty="0" smtClean="0"/>
              <a:t>Informe Público a ser compartido con todos los Sectores</a:t>
            </a:r>
          </a:p>
          <a:p>
            <a:r>
              <a:rPr lang="es-AR" dirty="0" smtClean="0"/>
              <a:t>Ajustes y Mejoras</a:t>
            </a:r>
            <a:endParaRPr lang="es-ES_tradnl" dirty="0" smtClean="0"/>
          </a:p>
          <a:p>
            <a:endParaRPr lang="en-US" dirty="0"/>
          </a:p>
        </p:txBody>
      </p:sp>
      <p:sp>
        <p:nvSpPr>
          <p:cNvPr id="6" name="Content Placeholder 5"/>
          <p:cNvSpPr>
            <a:spLocks noGrp="1"/>
          </p:cNvSpPr>
          <p:nvPr>
            <p:ph sz="quarter" idx="4"/>
          </p:nvPr>
        </p:nvSpPr>
        <p:spPr/>
        <p:txBody>
          <a:bodyPr/>
          <a:lstStyle/>
          <a:p>
            <a:r>
              <a:rPr lang="en-US" dirty="0" err="1" smtClean="0"/>
              <a:t>Iniciativa</a:t>
            </a:r>
            <a:r>
              <a:rPr lang="en-US" dirty="0" smtClean="0"/>
              <a:t> del </a:t>
            </a:r>
            <a:r>
              <a:rPr lang="en-US" dirty="0" err="1" smtClean="0"/>
              <a:t>Gobierno</a:t>
            </a:r>
            <a:r>
              <a:rPr lang="en-US" dirty="0" smtClean="0"/>
              <a:t>: </a:t>
            </a:r>
            <a:r>
              <a:rPr lang="en-US" dirty="0" err="1" smtClean="0"/>
              <a:t>enfoque</a:t>
            </a:r>
            <a:r>
              <a:rPr lang="en-US" dirty="0" smtClean="0"/>
              <a:t> </a:t>
            </a:r>
            <a:r>
              <a:rPr lang="en-US" dirty="0" err="1" smtClean="0"/>
              <a:t>regulación</a:t>
            </a:r>
            <a:r>
              <a:rPr lang="en-US" dirty="0" smtClean="0"/>
              <a:t> </a:t>
            </a:r>
            <a:r>
              <a:rPr lang="en-US" dirty="0" err="1" smtClean="0"/>
              <a:t>y</a:t>
            </a:r>
            <a:r>
              <a:rPr lang="en-US" dirty="0" smtClean="0"/>
              <a:t> control</a:t>
            </a:r>
          </a:p>
          <a:p>
            <a:r>
              <a:rPr lang="en-US" dirty="0" err="1" smtClean="0"/>
              <a:t>Información</a:t>
            </a:r>
            <a:r>
              <a:rPr lang="en-US" dirty="0" smtClean="0"/>
              <a:t> a </a:t>
            </a:r>
            <a:r>
              <a:rPr lang="en-US" dirty="0" err="1" smtClean="0"/>
              <a:t>discreción</a:t>
            </a:r>
            <a:r>
              <a:rPr lang="en-US" dirty="0" smtClean="0"/>
              <a:t> de </a:t>
            </a:r>
            <a:r>
              <a:rPr lang="en-US" dirty="0" err="1" smtClean="0"/>
              <a:t>las</a:t>
            </a:r>
            <a:r>
              <a:rPr lang="en-US" dirty="0" smtClean="0"/>
              <a:t> </a:t>
            </a:r>
            <a:r>
              <a:rPr lang="en-US" dirty="0" err="1" smtClean="0"/>
              <a:t>autoridades</a:t>
            </a:r>
            <a:endParaRPr lang="en-US" dirty="0" smtClean="0"/>
          </a:p>
          <a:p>
            <a:r>
              <a:rPr lang="en-US" dirty="0" err="1" smtClean="0"/>
              <a:t>Informes</a:t>
            </a:r>
            <a:r>
              <a:rPr lang="en-US" dirty="0" smtClean="0"/>
              <a:t> </a:t>
            </a:r>
            <a:r>
              <a:rPr lang="en-US" dirty="0" err="1" smtClean="0"/>
              <a:t>Internos</a:t>
            </a:r>
            <a:endParaRPr lang="en-US" dirty="0" smtClean="0"/>
          </a:p>
          <a:p>
            <a:r>
              <a:rPr lang="en-US" dirty="0" err="1" smtClean="0"/>
              <a:t>Proceso</a:t>
            </a:r>
            <a:r>
              <a:rPr lang="en-US" dirty="0" smtClean="0"/>
              <a:t> de </a:t>
            </a:r>
            <a:r>
              <a:rPr lang="en-US" dirty="0" err="1" smtClean="0"/>
              <a:t>difusión</a:t>
            </a:r>
            <a:endParaRPr lang="en-US" dirty="0" smtClean="0"/>
          </a:p>
          <a:p>
            <a:r>
              <a:rPr lang="en-US" dirty="0" err="1" smtClean="0"/>
              <a:t>Resultados</a:t>
            </a:r>
            <a:endParaRPr lang="en-US" dirty="0" smtClean="0"/>
          </a:p>
          <a:p>
            <a:endParaRPr lang="en-US" dirty="0" smtClean="0"/>
          </a:p>
          <a:p>
            <a:endParaRPr lang="en-US" dirty="0"/>
          </a:p>
        </p:txBody>
      </p:sp>
      <p:sp>
        <p:nvSpPr>
          <p:cNvPr id="4" name="Text Placeholder 3"/>
          <p:cNvSpPr>
            <a:spLocks noGrp="1"/>
          </p:cNvSpPr>
          <p:nvPr>
            <p:ph type="body" idx="1"/>
          </p:nvPr>
        </p:nvSpPr>
        <p:spPr/>
        <p:txBody>
          <a:bodyPr/>
          <a:lstStyle/>
          <a:p>
            <a:r>
              <a:rPr lang="en-US" dirty="0" smtClean="0"/>
              <a:t>OSC</a:t>
            </a:r>
            <a:endParaRPr lang="en-US" dirty="0"/>
          </a:p>
        </p:txBody>
      </p:sp>
      <p:sp>
        <p:nvSpPr>
          <p:cNvPr id="5" name="Text Placeholder 4"/>
          <p:cNvSpPr>
            <a:spLocks noGrp="1"/>
          </p:cNvSpPr>
          <p:nvPr>
            <p:ph type="body" sz="quarter" idx="3"/>
          </p:nvPr>
        </p:nvSpPr>
        <p:spPr/>
        <p:txBody>
          <a:bodyPr/>
          <a:lstStyle/>
          <a:p>
            <a:r>
              <a:rPr lang="en-US" dirty="0" smtClean="0"/>
              <a:t>RUOSC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Resultados</a:t>
            </a:r>
            <a:r>
              <a:rPr lang="en-US" dirty="0" smtClean="0"/>
              <a:t> </a:t>
            </a:r>
            <a:r>
              <a:rPr lang="en-US" dirty="0" err="1" smtClean="0"/>
              <a:t>Esperados</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I</a:t>
            </a:r>
            <a:r>
              <a:rPr lang="es-AR" b="1" dirty="0" smtClean="0"/>
              <a:t>niciar un proceso de autoregulación</a:t>
            </a:r>
            <a:r>
              <a:rPr lang="es-AR" dirty="0" smtClean="0"/>
              <a:t>, demostrando que las OSC participantes hacen una labor seria y comprometida, por lo que no tienen inconveniente en rendirle cuentas a todos los actores sociales.  </a:t>
            </a:r>
          </a:p>
          <a:p>
            <a:r>
              <a:rPr lang="es-AR" b="1" dirty="0" smtClean="0"/>
              <a:t>R</a:t>
            </a:r>
            <a:r>
              <a:rPr lang="es-ES" b="1" dirty="0" smtClean="0"/>
              <a:t>eafirmar el papel de las OSC </a:t>
            </a:r>
            <a:r>
              <a:rPr lang="es-ES" dirty="0" smtClean="0"/>
              <a:t>como una fuerza de cambio y diálogo, mediante el fomento de una democracia participativa.</a:t>
            </a:r>
          </a:p>
          <a:p>
            <a:r>
              <a:rPr lang="es-ES" b="1" dirty="0" smtClean="0"/>
              <a:t>Fortalecer el sector de las OSC</a:t>
            </a:r>
            <a:r>
              <a:rPr lang="es-MX" dirty="0" smtClean="0"/>
              <a:t> mediante la implementación de prácticas de transparencia y RC en las que se construyan espacios de confianza y colaboración entre las OSC que trabajan en diversos sectores.</a:t>
            </a:r>
            <a:endParaRPr lang="es-ES_tradnl" dirty="0" smtClean="0"/>
          </a:p>
          <a:p>
            <a:r>
              <a:rPr lang="es-EC" dirty="0" smtClean="0"/>
              <a:t>Generar una </a:t>
            </a:r>
            <a:r>
              <a:rPr lang="es-EC" b="1" dirty="0" smtClean="0"/>
              <a:t>agenda más amplia</a:t>
            </a:r>
            <a:r>
              <a:rPr lang="es-EC" dirty="0" smtClean="0"/>
              <a:t>: que permita fortalecer y mejorar los vínculos Estado-Ciudadanía y que contribuya con el florecimiento de sociedad civil transparente, autónoma, propositiva y comprometida con el bien público.</a:t>
            </a:r>
            <a:endParaRPr lang="es-ES_tradnl"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Antecedentes</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La RC se </a:t>
            </a:r>
            <a:r>
              <a:rPr lang="en-US" dirty="0" err="1" smtClean="0"/>
              <a:t>interpreta</a:t>
            </a:r>
            <a:r>
              <a:rPr lang="en-US" dirty="0" smtClean="0"/>
              <a:t> de </a:t>
            </a:r>
            <a:r>
              <a:rPr lang="en-US" dirty="0" err="1" smtClean="0"/>
              <a:t>diferentes</a:t>
            </a:r>
            <a:r>
              <a:rPr lang="en-US" dirty="0" smtClean="0"/>
              <a:t> </a:t>
            </a:r>
            <a:r>
              <a:rPr lang="en-US" dirty="0" err="1" smtClean="0"/>
              <a:t>formas</a:t>
            </a:r>
            <a:r>
              <a:rPr lang="en-US" dirty="0" smtClean="0"/>
              <a:t> </a:t>
            </a:r>
            <a:r>
              <a:rPr lang="en-US" dirty="0" err="1" smtClean="0"/>
              <a:t>según</a:t>
            </a:r>
            <a:r>
              <a:rPr lang="en-US" dirty="0" smtClean="0"/>
              <a:t> el sector (</a:t>
            </a:r>
            <a:r>
              <a:rPr lang="en-US" dirty="0" err="1" smtClean="0"/>
              <a:t>estado</a:t>
            </a:r>
            <a:r>
              <a:rPr lang="en-US" dirty="0" smtClean="0"/>
              <a:t>, </a:t>
            </a:r>
            <a:r>
              <a:rPr lang="en-US" dirty="0" err="1" smtClean="0"/>
              <a:t>empresas</a:t>
            </a:r>
            <a:r>
              <a:rPr lang="en-US" dirty="0" smtClean="0"/>
              <a:t>, OSC) </a:t>
            </a:r>
          </a:p>
          <a:p>
            <a:r>
              <a:rPr lang="en-US" dirty="0" smtClean="0"/>
              <a:t>RC </a:t>
            </a:r>
            <a:r>
              <a:rPr lang="en-US" dirty="0" err="1" smtClean="0"/>
              <a:t>es</a:t>
            </a:r>
            <a:r>
              <a:rPr lang="en-US" dirty="0" smtClean="0"/>
              <a:t> </a:t>
            </a:r>
            <a:r>
              <a:rPr lang="en-US" dirty="0" err="1" smtClean="0"/>
              <a:t>influída</a:t>
            </a:r>
            <a:r>
              <a:rPr lang="en-US" dirty="0" smtClean="0"/>
              <a:t> </a:t>
            </a:r>
            <a:r>
              <a:rPr lang="en-US" dirty="0" err="1" smtClean="0"/>
              <a:t>por</a:t>
            </a:r>
            <a:r>
              <a:rPr lang="en-US" dirty="0" smtClean="0"/>
              <a:t>: </a:t>
            </a:r>
            <a:r>
              <a:rPr lang="en-US" dirty="0" err="1" smtClean="0"/>
              <a:t>contexto</a:t>
            </a:r>
            <a:r>
              <a:rPr lang="en-US" dirty="0" smtClean="0"/>
              <a:t> </a:t>
            </a:r>
            <a:r>
              <a:rPr lang="en-US" dirty="0" err="1" smtClean="0"/>
              <a:t>político</a:t>
            </a:r>
            <a:r>
              <a:rPr lang="en-US" dirty="0" smtClean="0"/>
              <a:t>,  el </a:t>
            </a:r>
            <a:r>
              <a:rPr lang="en-US" dirty="0" err="1" smtClean="0"/>
              <a:t>nivel</a:t>
            </a:r>
            <a:r>
              <a:rPr lang="en-US" dirty="0" smtClean="0"/>
              <a:t> de </a:t>
            </a:r>
            <a:r>
              <a:rPr lang="en-US" dirty="0" err="1" smtClean="0"/>
              <a:t>democracia</a:t>
            </a:r>
            <a:r>
              <a:rPr lang="en-US" dirty="0" smtClean="0"/>
              <a:t> </a:t>
            </a:r>
            <a:r>
              <a:rPr lang="en-US" dirty="0" err="1" smtClean="0"/>
              <a:t>y</a:t>
            </a:r>
            <a:r>
              <a:rPr lang="en-US" dirty="0" smtClean="0"/>
              <a:t> </a:t>
            </a:r>
            <a:r>
              <a:rPr lang="en-US" dirty="0" err="1" smtClean="0"/>
              <a:t>respeto</a:t>
            </a:r>
            <a:r>
              <a:rPr lang="en-US" dirty="0" smtClean="0"/>
              <a:t> a los </a:t>
            </a:r>
            <a:r>
              <a:rPr lang="en-US" dirty="0" err="1" smtClean="0"/>
              <a:t>derechos</a:t>
            </a:r>
            <a:r>
              <a:rPr lang="en-US" dirty="0" smtClean="0"/>
              <a:t> </a:t>
            </a:r>
            <a:r>
              <a:rPr lang="en-US" dirty="0" err="1" smtClean="0"/>
              <a:t>humanos</a:t>
            </a:r>
            <a:r>
              <a:rPr lang="en-US" dirty="0" smtClean="0"/>
              <a:t> </a:t>
            </a:r>
          </a:p>
          <a:p>
            <a:r>
              <a:rPr lang="en-US" dirty="0" smtClean="0"/>
              <a:t>RC </a:t>
            </a:r>
            <a:r>
              <a:rPr lang="en-US" dirty="0" err="1" smtClean="0"/>
              <a:t>está</a:t>
            </a:r>
            <a:r>
              <a:rPr lang="en-US" dirty="0" smtClean="0"/>
              <a:t> </a:t>
            </a:r>
            <a:r>
              <a:rPr lang="en-US" dirty="0" err="1" smtClean="0"/>
              <a:t>sujeta</a:t>
            </a:r>
            <a:r>
              <a:rPr lang="en-US" dirty="0" smtClean="0"/>
              <a:t> a </a:t>
            </a:r>
            <a:r>
              <a:rPr lang="en-US" dirty="0" err="1" smtClean="0"/>
              <a:t>sistemas</a:t>
            </a:r>
            <a:r>
              <a:rPr lang="en-US" dirty="0" smtClean="0"/>
              <a:t> </a:t>
            </a:r>
            <a:r>
              <a:rPr lang="en-US" dirty="0" err="1" smtClean="0"/>
              <a:t>reguladores</a:t>
            </a:r>
            <a:r>
              <a:rPr lang="en-US" dirty="0" smtClean="0"/>
              <a:t> </a:t>
            </a:r>
            <a:r>
              <a:rPr lang="en-US" dirty="0" err="1" smtClean="0"/>
              <a:t>formales</a:t>
            </a:r>
            <a:r>
              <a:rPr lang="en-US" dirty="0" smtClean="0"/>
              <a:t> </a:t>
            </a:r>
            <a:r>
              <a:rPr lang="en-US" dirty="0" err="1" smtClean="0"/>
              <a:t>e</a:t>
            </a:r>
            <a:r>
              <a:rPr lang="en-US" dirty="0" smtClean="0"/>
              <a:t> </a:t>
            </a:r>
            <a:r>
              <a:rPr lang="en-US" dirty="0" err="1" smtClean="0"/>
              <a:t>informales</a:t>
            </a:r>
            <a:r>
              <a:rPr lang="en-US" dirty="0" smtClean="0"/>
              <a:t>, </a:t>
            </a:r>
            <a:r>
              <a:rPr lang="en-US" dirty="0" err="1" smtClean="0"/>
              <a:t>leyes</a:t>
            </a:r>
            <a:r>
              <a:rPr lang="en-US" dirty="0" smtClean="0"/>
              <a:t> </a:t>
            </a:r>
            <a:r>
              <a:rPr lang="en-US" dirty="0" err="1" smtClean="0"/>
              <a:t>y</a:t>
            </a:r>
            <a:r>
              <a:rPr lang="en-US" dirty="0" smtClean="0"/>
              <a:t> </a:t>
            </a:r>
            <a:r>
              <a:rPr lang="en-US" dirty="0" err="1" smtClean="0"/>
              <a:t>normativas</a:t>
            </a:r>
            <a:r>
              <a:rPr lang="en-US" dirty="0" smtClean="0"/>
              <a:t> </a:t>
            </a:r>
            <a:r>
              <a:rPr lang="en-US" dirty="0" err="1" smtClean="0"/>
              <a:t>por</a:t>
            </a:r>
            <a:r>
              <a:rPr lang="en-US" dirty="0" smtClean="0"/>
              <a:t> lo </a:t>
            </a:r>
            <a:r>
              <a:rPr lang="en-US" dirty="0" err="1" smtClean="0"/>
              <a:t>que</a:t>
            </a:r>
            <a:r>
              <a:rPr lang="en-US" dirty="0" smtClean="0"/>
              <a:t> </a:t>
            </a:r>
            <a:r>
              <a:rPr lang="en-US" dirty="0" err="1" smtClean="0"/>
              <a:t>muchos</a:t>
            </a:r>
            <a:r>
              <a:rPr lang="en-US" dirty="0" smtClean="0"/>
              <a:t> </a:t>
            </a:r>
            <a:r>
              <a:rPr lang="en-US" dirty="0" err="1" smtClean="0"/>
              <a:t>piensan</a:t>
            </a:r>
            <a:r>
              <a:rPr lang="en-US" dirty="0" smtClean="0"/>
              <a:t> </a:t>
            </a:r>
            <a:r>
              <a:rPr lang="en-US" dirty="0" err="1" smtClean="0"/>
              <a:t>que</a:t>
            </a:r>
            <a:r>
              <a:rPr lang="en-US" dirty="0" smtClean="0"/>
              <a:t> la RC se </a:t>
            </a:r>
            <a:r>
              <a:rPr lang="en-US" dirty="0" err="1" smtClean="0"/>
              <a:t>refiere</a:t>
            </a:r>
            <a:r>
              <a:rPr lang="en-US" dirty="0" smtClean="0"/>
              <a:t> al </a:t>
            </a:r>
            <a:r>
              <a:rPr lang="en-US" dirty="0" err="1" smtClean="0"/>
              <a:t>cumplimiento</a:t>
            </a:r>
            <a:r>
              <a:rPr lang="en-US" dirty="0" smtClean="0"/>
              <a:t> de </a:t>
            </a:r>
            <a:r>
              <a:rPr lang="en-US" dirty="0" err="1" smtClean="0"/>
              <a:t>brindar</a:t>
            </a:r>
            <a:r>
              <a:rPr lang="en-US" dirty="0" smtClean="0"/>
              <a:t> </a:t>
            </a:r>
            <a:r>
              <a:rPr lang="en-US" dirty="0" err="1" smtClean="0"/>
              <a:t>información</a:t>
            </a:r>
            <a:r>
              <a:rPr lang="en-US" dirty="0" smtClean="0"/>
              <a:t> </a:t>
            </a:r>
            <a:r>
              <a:rPr lang="en-US" dirty="0" err="1" smtClean="0"/>
              <a:t>sobre</a:t>
            </a:r>
            <a:r>
              <a:rPr lang="en-US" dirty="0" smtClean="0"/>
              <a:t> </a:t>
            </a:r>
            <a:r>
              <a:rPr lang="en-US" dirty="0" err="1" smtClean="0"/>
              <a:t>como</a:t>
            </a:r>
            <a:r>
              <a:rPr lang="en-US" dirty="0" smtClean="0"/>
              <a:t> se </a:t>
            </a:r>
            <a:r>
              <a:rPr lang="en-US" dirty="0" err="1" smtClean="0"/>
              <a:t>gastaron</a:t>
            </a:r>
            <a:r>
              <a:rPr lang="en-US" dirty="0" smtClean="0"/>
              <a:t> los </a:t>
            </a:r>
            <a:r>
              <a:rPr lang="en-US" dirty="0" err="1" smtClean="0"/>
              <a:t>fondos</a:t>
            </a:r>
            <a:r>
              <a:rPr lang="en-US" dirty="0" smtClean="0"/>
              <a:t> </a:t>
            </a:r>
            <a:r>
              <a:rPr lang="en-US" dirty="0" err="1" smtClean="0"/>
              <a:t>y</a:t>
            </a:r>
            <a:r>
              <a:rPr lang="en-US" dirty="0" smtClean="0"/>
              <a:t> </a:t>
            </a:r>
            <a:r>
              <a:rPr lang="en-US" dirty="0" err="1" smtClean="0"/>
              <a:t>para</a:t>
            </a:r>
            <a:r>
              <a:rPr lang="en-US" dirty="0" smtClean="0"/>
              <a:t> </a:t>
            </a:r>
            <a:r>
              <a:rPr lang="en-US" dirty="0" err="1" smtClean="0"/>
              <a:t>que</a:t>
            </a:r>
            <a:r>
              <a:rPr lang="en-US" dirty="0" smtClean="0"/>
              <a:t> fines </a:t>
            </a:r>
          </a:p>
          <a:p>
            <a:r>
              <a:rPr lang="en-US" dirty="0" smtClean="0"/>
              <a:t>Sin embargo, la RC </a:t>
            </a:r>
            <a:r>
              <a:rPr lang="en-US" dirty="0" err="1" smtClean="0"/>
              <a:t>tiene</a:t>
            </a:r>
            <a:r>
              <a:rPr lang="en-US" dirty="0" smtClean="0"/>
              <a:t> un </a:t>
            </a:r>
            <a:r>
              <a:rPr lang="en-US" dirty="0" err="1" smtClean="0"/>
              <a:t>objetivo</a:t>
            </a:r>
            <a:r>
              <a:rPr lang="en-US" dirty="0" smtClean="0"/>
              <a:t> </a:t>
            </a:r>
            <a:r>
              <a:rPr lang="en-US" dirty="0" err="1" smtClean="0"/>
              <a:t>más</a:t>
            </a:r>
            <a:r>
              <a:rPr lang="en-US" dirty="0" smtClean="0"/>
              <a:t> </a:t>
            </a:r>
            <a:r>
              <a:rPr lang="en-US" dirty="0" err="1" smtClean="0"/>
              <a:t>importante</a:t>
            </a:r>
            <a:r>
              <a:rPr lang="en-US" dirty="0" smtClean="0"/>
              <a:t> </a:t>
            </a:r>
            <a:r>
              <a:rPr lang="en-US" dirty="0" err="1" smtClean="0"/>
              <a:t>que</a:t>
            </a:r>
            <a:r>
              <a:rPr lang="en-US" dirty="0" smtClean="0"/>
              <a:t>  </a:t>
            </a:r>
            <a:r>
              <a:rPr lang="en-US" dirty="0" err="1" smtClean="0"/>
              <a:t>consiste</a:t>
            </a:r>
            <a:r>
              <a:rPr lang="en-US" dirty="0" smtClean="0"/>
              <a:t> en </a:t>
            </a:r>
            <a:r>
              <a:rPr lang="en-US" dirty="0" err="1" smtClean="0"/>
              <a:t>impulsar</a:t>
            </a:r>
            <a:r>
              <a:rPr lang="en-US" dirty="0" smtClean="0"/>
              <a:t> la </a:t>
            </a:r>
            <a:r>
              <a:rPr lang="en-US" dirty="0" err="1" smtClean="0"/>
              <a:t>creación</a:t>
            </a:r>
            <a:r>
              <a:rPr lang="en-US" dirty="0" smtClean="0"/>
              <a:t> de </a:t>
            </a:r>
            <a:r>
              <a:rPr lang="en-US" dirty="0" err="1" smtClean="0"/>
              <a:t>sociedades</a:t>
            </a:r>
            <a:r>
              <a:rPr lang="en-US" dirty="0" smtClean="0"/>
              <a:t> </a:t>
            </a:r>
            <a:r>
              <a:rPr lang="en-US" dirty="0" err="1" smtClean="0"/>
              <a:t>más</a:t>
            </a:r>
            <a:r>
              <a:rPr lang="en-US" dirty="0" smtClean="0"/>
              <a:t> </a:t>
            </a:r>
            <a:r>
              <a:rPr lang="en-US" dirty="0" err="1" smtClean="0"/>
              <a:t>democráticas</a:t>
            </a:r>
            <a:r>
              <a:rPr lang="en-US" dirty="0" smtClean="0"/>
              <a:t>, </a:t>
            </a:r>
            <a:r>
              <a:rPr lang="en-US" dirty="0" err="1" smtClean="0"/>
              <a:t>equitativas</a:t>
            </a:r>
            <a:r>
              <a:rPr lang="en-US" dirty="0" smtClean="0"/>
              <a:t> </a:t>
            </a:r>
            <a:r>
              <a:rPr lang="en-US" dirty="0" err="1" smtClean="0"/>
              <a:t>y</a:t>
            </a:r>
            <a:r>
              <a:rPr lang="en-US" dirty="0" smtClean="0"/>
              <a:t> </a:t>
            </a:r>
            <a:r>
              <a:rPr lang="en-US" dirty="0" err="1" smtClean="0"/>
              <a:t>justas</a:t>
            </a:r>
            <a:r>
              <a:rPr lang="en-US" dirty="0" smtClean="0"/>
              <a:t>. </a:t>
            </a:r>
            <a:endParaRPr lang="es-ES_tradnl" dirty="0" smtClean="0"/>
          </a:p>
          <a:p>
            <a:pPr>
              <a:buNone/>
            </a:pPr>
            <a:endParaRPr lang="es-ES_tradnl"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Antecedentes</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sz="2323" dirty="0" smtClean="0"/>
              <a:t>La RC se </a:t>
            </a:r>
            <a:r>
              <a:rPr lang="en-US" sz="2323" dirty="0" err="1" smtClean="0"/>
              <a:t>fundamenta</a:t>
            </a:r>
            <a:r>
              <a:rPr lang="en-US" sz="2323" dirty="0" smtClean="0"/>
              <a:t> en los </a:t>
            </a:r>
            <a:r>
              <a:rPr lang="en-US" sz="2323" dirty="0" err="1" smtClean="0"/>
              <a:t>derechos</a:t>
            </a:r>
            <a:r>
              <a:rPr lang="en-US" sz="2323" dirty="0" smtClean="0"/>
              <a:t> </a:t>
            </a:r>
            <a:r>
              <a:rPr lang="en-US" sz="2323" dirty="0" err="1" smtClean="0"/>
              <a:t>humanos</a:t>
            </a:r>
            <a:r>
              <a:rPr lang="en-US" sz="2323" dirty="0" smtClean="0"/>
              <a:t> </a:t>
            </a:r>
            <a:r>
              <a:rPr lang="en-US" sz="2323" dirty="0" err="1" smtClean="0"/>
              <a:t>universales</a:t>
            </a:r>
            <a:r>
              <a:rPr lang="en-US" sz="2323" dirty="0" smtClean="0"/>
              <a:t> </a:t>
            </a:r>
            <a:r>
              <a:rPr lang="en-US" sz="2323" dirty="0" err="1" smtClean="0"/>
              <a:t>como</a:t>
            </a:r>
            <a:r>
              <a:rPr lang="en-US" sz="2323" dirty="0" smtClean="0"/>
              <a:t> la </a:t>
            </a:r>
            <a:r>
              <a:rPr lang="en-US" sz="2323" dirty="0" err="1" smtClean="0"/>
              <a:t>igualdad</a:t>
            </a:r>
            <a:r>
              <a:rPr lang="en-US" sz="2323" dirty="0" smtClean="0"/>
              <a:t>, no </a:t>
            </a:r>
            <a:r>
              <a:rPr lang="en-US" sz="2323" dirty="0" err="1" smtClean="0"/>
              <a:t>discriminación</a:t>
            </a:r>
            <a:r>
              <a:rPr lang="en-US" sz="2323" dirty="0" smtClean="0"/>
              <a:t>, </a:t>
            </a:r>
            <a:r>
              <a:rPr lang="en-US" sz="2323" dirty="0" err="1" smtClean="0"/>
              <a:t>asociación</a:t>
            </a:r>
            <a:r>
              <a:rPr lang="en-US" sz="2323" dirty="0" smtClean="0"/>
              <a:t>, </a:t>
            </a:r>
            <a:r>
              <a:rPr lang="en-US" sz="2323" dirty="0" err="1" smtClean="0"/>
              <a:t>libertad</a:t>
            </a:r>
            <a:r>
              <a:rPr lang="en-US" sz="2323" dirty="0" smtClean="0"/>
              <a:t> de </a:t>
            </a:r>
            <a:r>
              <a:rPr lang="en-US" sz="2323" dirty="0" err="1" smtClean="0"/>
              <a:t>expresión</a:t>
            </a:r>
            <a:r>
              <a:rPr lang="en-US" sz="2323" dirty="0" smtClean="0"/>
              <a:t> </a:t>
            </a:r>
            <a:r>
              <a:rPr lang="en-US" sz="2323" dirty="0" err="1" smtClean="0"/>
              <a:t>y</a:t>
            </a:r>
            <a:r>
              <a:rPr lang="en-US" sz="2323" dirty="0" smtClean="0"/>
              <a:t> </a:t>
            </a:r>
            <a:r>
              <a:rPr lang="en-US" sz="2323" dirty="0" err="1" smtClean="0"/>
              <a:t>respeto</a:t>
            </a:r>
            <a:r>
              <a:rPr lang="en-US" sz="2323" dirty="0" smtClean="0"/>
              <a:t> de </a:t>
            </a:r>
            <a:r>
              <a:rPr lang="en-US" sz="2323" dirty="0" err="1" smtClean="0"/>
              <a:t>ley</a:t>
            </a:r>
            <a:r>
              <a:rPr lang="en-US" sz="2323" dirty="0" smtClean="0"/>
              <a:t> </a:t>
            </a:r>
            <a:r>
              <a:rPr lang="en-US" sz="2323" dirty="0" err="1" smtClean="0"/>
              <a:t>y</a:t>
            </a:r>
            <a:r>
              <a:rPr lang="en-US" sz="2323" dirty="0" smtClean="0"/>
              <a:t> al </a:t>
            </a:r>
            <a:r>
              <a:rPr lang="en-US" sz="2323" dirty="0" err="1" smtClean="0"/>
              <a:t>debido</a:t>
            </a:r>
            <a:r>
              <a:rPr lang="en-US" sz="2323" dirty="0" smtClean="0"/>
              <a:t> </a:t>
            </a:r>
            <a:r>
              <a:rPr lang="en-US" sz="2323" dirty="0" err="1" smtClean="0"/>
              <a:t>proceso</a:t>
            </a:r>
            <a:r>
              <a:rPr lang="en-US" sz="2323" dirty="0" smtClean="0"/>
              <a:t>.</a:t>
            </a:r>
          </a:p>
          <a:p>
            <a:r>
              <a:rPr lang="en-US" sz="2323" dirty="0" err="1" smtClean="0"/>
              <a:t>Derecho</a:t>
            </a:r>
            <a:r>
              <a:rPr lang="en-US" sz="2323" dirty="0" smtClean="0"/>
              <a:t> </a:t>
            </a:r>
            <a:r>
              <a:rPr lang="en-US" sz="2323" dirty="0" err="1" smtClean="0"/>
              <a:t>asociación</a:t>
            </a:r>
            <a:r>
              <a:rPr lang="en-US" sz="2323" dirty="0" smtClean="0"/>
              <a:t> </a:t>
            </a:r>
            <a:r>
              <a:rPr lang="en-US" sz="2323" dirty="0" err="1" smtClean="0"/>
              <a:t>directamente</a:t>
            </a:r>
            <a:r>
              <a:rPr lang="en-US" sz="2323" dirty="0" smtClean="0"/>
              <a:t> </a:t>
            </a:r>
            <a:r>
              <a:rPr lang="en-US" sz="2323" dirty="0" err="1" smtClean="0"/>
              <a:t>relacionado</a:t>
            </a:r>
            <a:r>
              <a:rPr lang="en-US" sz="2323" dirty="0" smtClean="0"/>
              <a:t> con el </a:t>
            </a:r>
            <a:r>
              <a:rPr lang="en-US" sz="2323" dirty="0" err="1" smtClean="0"/>
              <a:t>deber</a:t>
            </a:r>
            <a:r>
              <a:rPr lang="en-US" sz="2323" dirty="0" smtClean="0"/>
              <a:t> de RC </a:t>
            </a:r>
            <a:r>
              <a:rPr lang="en-US" sz="2323" dirty="0" err="1" smtClean="0"/>
              <a:t>que</a:t>
            </a:r>
            <a:r>
              <a:rPr lang="en-US" sz="2323" dirty="0" smtClean="0"/>
              <a:t> </a:t>
            </a:r>
            <a:r>
              <a:rPr lang="en-US" sz="2323" dirty="0" err="1" smtClean="0"/>
              <a:t>legitima</a:t>
            </a:r>
            <a:r>
              <a:rPr lang="en-US" sz="2323" dirty="0" smtClean="0"/>
              <a:t> a la OSC </a:t>
            </a:r>
            <a:r>
              <a:rPr lang="en-US" sz="2323" dirty="0" err="1" smtClean="0"/>
              <a:t>que</a:t>
            </a:r>
            <a:r>
              <a:rPr lang="en-US" sz="2323" dirty="0" smtClean="0"/>
              <a:t> </a:t>
            </a:r>
            <a:r>
              <a:rPr lang="en-US" sz="2323" dirty="0" err="1" smtClean="0"/>
              <a:t>informa</a:t>
            </a:r>
            <a:r>
              <a:rPr lang="en-US" sz="2323" dirty="0" smtClean="0"/>
              <a:t> </a:t>
            </a:r>
            <a:r>
              <a:rPr lang="en-US" sz="2323" dirty="0" err="1" smtClean="0"/>
              <a:t>y</a:t>
            </a:r>
            <a:r>
              <a:rPr lang="en-US" sz="2323" dirty="0" smtClean="0"/>
              <a:t> </a:t>
            </a:r>
            <a:r>
              <a:rPr lang="en-US" sz="2323" dirty="0" err="1" smtClean="0"/>
              <a:t>demuestra</a:t>
            </a:r>
            <a:r>
              <a:rPr lang="en-US" sz="2323" dirty="0" smtClean="0"/>
              <a:t> el </a:t>
            </a:r>
            <a:r>
              <a:rPr lang="en-US" sz="2323" dirty="0" err="1" smtClean="0"/>
              <a:t>proceso</a:t>
            </a:r>
            <a:r>
              <a:rPr lang="en-US" sz="2323" dirty="0" smtClean="0"/>
              <a:t>, </a:t>
            </a:r>
            <a:r>
              <a:rPr lang="en-US" sz="2323" dirty="0" err="1" smtClean="0"/>
              <a:t>avances</a:t>
            </a:r>
            <a:r>
              <a:rPr lang="en-US" sz="2323" dirty="0" smtClean="0"/>
              <a:t> </a:t>
            </a:r>
            <a:r>
              <a:rPr lang="en-US" sz="2323" dirty="0" err="1" smtClean="0"/>
              <a:t>e</a:t>
            </a:r>
            <a:r>
              <a:rPr lang="en-US" sz="2323" dirty="0" smtClean="0"/>
              <a:t> </a:t>
            </a:r>
            <a:r>
              <a:rPr lang="en-US" sz="2323" dirty="0" err="1" smtClean="0"/>
              <a:t>impactos</a:t>
            </a:r>
            <a:r>
              <a:rPr lang="en-US" sz="2323" dirty="0" smtClean="0"/>
              <a:t> de </a:t>
            </a:r>
            <a:r>
              <a:rPr lang="en-US" sz="2323" dirty="0" err="1" smtClean="0"/>
              <a:t>su</a:t>
            </a:r>
            <a:r>
              <a:rPr lang="en-US" sz="2323" dirty="0" smtClean="0"/>
              <a:t> </a:t>
            </a:r>
            <a:r>
              <a:rPr lang="en-US" sz="2323" dirty="0" err="1" smtClean="0"/>
              <a:t>intervención</a:t>
            </a:r>
            <a:r>
              <a:rPr lang="en-US" sz="2323" dirty="0" smtClean="0"/>
              <a:t>.  </a:t>
            </a:r>
          </a:p>
          <a:p>
            <a:r>
              <a:rPr lang="en-US" sz="2323" dirty="0" err="1" smtClean="0"/>
              <a:t>Comó</a:t>
            </a:r>
            <a:r>
              <a:rPr lang="en-US" sz="2323" dirty="0" smtClean="0"/>
              <a:t> se </a:t>
            </a:r>
            <a:r>
              <a:rPr lang="en-US" sz="2323" dirty="0" err="1" smtClean="0"/>
              <a:t>produjo</a:t>
            </a:r>
            <a:r>
              <a:rPr lang="en-US" sz="2323" dirty="0" smtClean="0"/>
              <a:t> el CAMBIO PROPUESTO? </a:t>
            </a:r>
          </a:p>
          <a:p>
            <a:r>
              <a:rPr lang="es-ES_tradnl" sz="2323" b="1" i="1" dirty="0" smtClean="0"/>
              <a:t>RC:  Es la manera oportuna cómo las OSC explican y se responsabilizan por la gestión, resultados, impactos y consecuencias de sus acciones ante las distintas audiencias y actores involucrados” </a:t>
            </a:r>
            <a:endParaRPr lang="es-ES_tradnl" sz="2323"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Beneficios</a:t>
            </a:r>
            <a:r>
              <a:rPr lang="en-US" dirty="0" smtClean="0"/>
              <a:t>: </a:t>
            </a:r>
            <a:endParaRPr lang="en-US" dirty="0"/>
          </a:p>
        </p:txBody>
      </p:sp>
      <p:sp>
        <p:nvSpPr>
          <p:cNvPr id="3" name="Content Placeholder 2"/>
          <p:cNvSpPr>
            <a:spLocks noGrp="1"/>
          </p:cNvSpPr>
          <p:nvPr>
            <p:ph sz="half" idx="2"/>
          </p:nvPr>
        </p:nvSpPr>
        <p:spPr/>
        <p:txBody>
          <a:bodyPr>
            <a:normAutofit fontScale="77500" lnSpcReduction="20000"/>
          </a:bodyPr>
          <a:lstStyle/>
          <a:p>
            <a:pPr lvl="0"/>
            <a:r>
              <a:rPr lang="es-ES_tradnl" dirty="0" smtClean="0"/>
              <a:t>A</a:t>
            </a:r>
            <a:r>
              <a:rPr lang="es-ES_tradnl" b="1" dirty="0" smtClean="0"/>
              <a:t>prendizaje de coherencia institucional</a:t>
            </a:r>
            <a:r>
              <a:rPr lang="es-ES_tradnl" dirty="0" smtClean="0"/>
              <a:t>. Retroalimentación para ver si la organización actuó de manera eficiente: Esto permite innovar y al mismo tiempo presenta nuevos retos.</a:t>
            </a:r>
          </a:p>
          <a:p>
            <a:r>
              <a:rPr lang="es-ES_tradnl" dirty="0" smtClean="0"/>
              <a:t>F</a:t>
            </a:r>
            <a:r>
              <a:rPr lang="es-ES_tradnl" b="1" dirty="0" smtClean="0"/>
              <a:t>acilita el trabajo</a:t>
            </a:r>
            <a:r>
              <a:rPr lang="es-ES_tradnl" dirty="0" smtClean="0"/>
              <a:t> de OSC pues implica: poner en orden los procedimientos, estructurar la información y mantener registros, tanto en la parte técnica como financiera. </a:t>
            </a:r>
          </a:p>
          <a:p>
            <a:r>
              <a:rPr lang="es-ES_tradnl" dirty="0" smtClean="0"/>
              <a:t> </a:t>
            </a:r>
            <a:r>
              <a:rPr lang="es-AR" dirty="0" smtClean="0"/>
              <a:t>V</a:t>
            </a:r>
            <a:r>
              <a:rPr lang="es-AR" b="1" dirty="0" smtClean="0"/>
              <a:t>isibiliza necesidades puntuales</a:t>
            </a:r>
            <a:r>
              <a:rPr lang="es-AR" dirty="0" smtClean="0"/>
              <a:t> que permiten una optimización de recursos financieros y humanos. </a:t>
            </a:r>
            <a:endParaRPr lang="es-ES_tradnl" dirty="0" smtClean="0"/>
          </a:p>
          <a:p>
            <a:r>
              <a:rPr lang="es-AR" dirty="0" smtClean="0"/>
              <a:t> Crea confianza en los cooperantes, lo que permite captar fondos para </a:t>
            </a:r>
            <a:r>
              <a:rPr lang="es-AR" b="1" dirty="0" smtClean="0"/>
              <a:t>sostener el trabajo de las  OSC.</a:t>
            </a:r>
            <a:endParaRPr lang="es-ES_tradnl" dirty="0" smtClean="0"/>
          </a:p>
          <a:p>
            <a:endParaRPr lang="en-US" dirty="0"/>
          </a:p>
        </p:txBody>
      </p:sp>
      <p:sp>
        <p:nvSpPr>
          <p:cNvPr id="4" name="Content Placeholder 3"/>
          <p:cNvSpPr>
            <a:spLocks noGrp="1"/>
          </p:cNvSpPr>
          <p:nvPr>
            <p:ph sz="quarter" idx="4"/>
          </p:nvPr>
        </p:nvSpPr>
        <p:spPr/>
        <p:txBody>
          <a:bodyPr>
            <a:normAutofit fontScale="77500" lnSpcReduction="20000"/>
          </a:bodyPr>
          <a:lstStyle/>
          <a:p>
            <a:pPr lvl="0"/>
            <a:r>
              <a:rPr lang="es-ES_tradnl" b="1" dirty="0" smtClean="0"/>
              <a:t>Búsqueda del bien común</a:t>
            </a:r>
            <a:r>
              <a:rPr lang="es-ES_tradnl" dirty="0" smtClean="0"/>
              <a:t>, dejar de verse únicamente como organización y ver que tu organización es un medio </a:t>
            </a:r>
            <a:r>
              <a:rPr lang="es-ES_tradnl" b="1" dirty="0" smtClean="0"/>
              <a:t>para conseguir objetivos colectivos.</a:t>
            </a:r>
            <a:endParaRPr lang="es-ES_tradnl" dirty="0" smtClean="0"/>
          </a:p>
          <a:p>
            <a:r>
              <a:rPr lang="es-ES_tradnl" dirty="0" smtClean="0"/>
              <a:t>Legitimidad: la gente </a:t>
            </a:r>
            <a:r>
              <a:rPr lang="es-ES_tradnl" b="1" dirty="0" smtClean="0"/>
              <a:t>conoce cómo trabajan las OSC para lograr los cambios que proponen.</a:t>
            </a:r>
            <a:endParaRPr lang="es-ES_tradnl" dirty="0" smtClean="0"/>
          </a:p>
          <a:p>
            <a:r>
              <a:rPr lang="es-ES_tradnl" b="1" dirty="0" smtClean="0"/>
              <a:t> </a:t>
            </a:r>
            <a:r>
              <a:rPr lang="es-ES_tradnl" dirty="0" smtClean="0"/>
              <a:t>E</a:t>
            </a:r>
            <a:r>
              <a:rPr lang="es-ES_tradnl" b="1" dirty="0" smtClean="0"/>
              <a:t>vita malas interpretaciones</a:t>
            </a:r>
            <a:r>
              <a:rPr lang="es-ES_tradnl" dirty="0" smtClean="0"/>
              <a:t> </a:t>
            </a:r>
          </a:p>
          <a:p>
            <a:r>
              <a:rPr lang="es-ES_tradnl" dirty="0" smtClean="0"/>
              <a:t> Aumenta y mantiene</a:t>
            </a:r>
            <a:r>
              <a:rPr lang="es-ES_tradnl" b="1" dirty="0" smtClean="0"/>
              <a:t> la credibilidad y  </a:t>
            </a:r>
            <a:r>
              <a:rPr lang="es-ES_tradnl" dirty="0" smtClean="0"/>
              <a:t>la</a:t>
            </a:r>
            <a:r>
              <a:rPr lang="es-ES_tradnl" b="1" dirty="0" smtClean="0"/>
              <a:t> confianza pública</a:t>
            </a:r>
            <a:endParaRPr lang="es-ES_tradnl" dirty="0" smtClean="0"/>
          </a:p>
          <a:p>
            <a:r>
              <a:rPr lang="es-ES_tradnl" dirty="0" smtClean="0"/>
              <a:t> B</a:t>
            </a:r>
            <a:r>
              <a:rPr lang="es-ES_tradnl" b="1" dirty="0" smtClean="0"/>
              <a:t>eneficios son extensivos para todos los actores involucrados:</a:t>
            </a:r>
            <a:r>
              <a:rPr lang="es-ES_tradnl" dirty="0" smtClean="0"/>
              <a:t> beneficiarios, socios, gobierno, cooperantes y la sociedad civil en general.</a:t>
            </a:r>
          </a:p>
          <a:p>
            <a:endParaRPr lang="es-ES_tradnl" dirty="0" smtClean="0"/>
          </a:p>
          <a:p>
            <a:endParaRPr lang="en-US" dirty="0"/>
          </a:p>
        </p:txBody>
      </p:sp>
      <p:sp>
        <p:nvSpPr>
          <p:cNvPr id="5" name="Text Placeholder 4"/>
          <p:cNvSpPr>
            <a:spLocks noGrp="1"/>
          </p:cNvSpPr>
          <p:nvPr>
            <p:ph type="body" idx="1"/>
          </p:nvPr>
        </p:nvSpPr>
        <p:spPr/>
        <p:txBody>
          <a:bodyPr/>
          <a:lstStyle/>
          <a:p>
            <a:r>
              <a:rPr lang="en-US" dirty="0" err="1" smtClean="0"/>
              <a:t>Organización</a:t>
            </a:r>
            <a:endParaRPr lang="en-US" dirty="0"/>
          </a:p>
        </p:txBody>
      </p:sp>
      <p:sp>
        <p:nvSpPr>
          <p:cNvPr id="6" name="Text Placeholder 5"/>
          <p:cNvSpPr>
            <a:spLocks noGrp="1"/>
          </p:cNvSpPr>
          <p:nvPr>
            <p:ph type="body" sz="quarter" idx="3"/>
          </p:nvPr>
        </p:nvSpPr>
        <p:spPr/>
        <p:txBody>
          <a:bodyPr/>
          <a:lstStyle/>
          <a:p>
            <a:r>
              <a:rPr lang="en-US" dirty="0" smtClean="0"/>
              <a:t>Sector OSC</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Rendición</a:t>
            </a:r>
            <a:r>
              <a:rPr lang="en-US" dirty="0" smtClean="0"/>
              <a:t> de </a:t>
            </a:r>
            <a:r>
              <a:rPr lang="en-US" dirty="0" err="1" smtClean="0"/>
              <a:t>Cuentas</a:t>
            </a:r>
            <a:r>
              <a:rPr lang="en-US" dirty="0" smtClean="0"/>
              <a:t> </a:t>
            </a:r>
            <a:r>
              <a:rPr lang="en-US" dirty="0" err="1" smtClean="0"/>
              <a:t>Colectiva</a:t>
            </a:r>
            <a:endParaRPr lang="en-US" dirty="0"/>
          </a:p>
        </p:txBody>
      </p:sp>
      <p:sp>
        <p:nvSpPr>
          <p:cNvPr id="3" name="Content Placeholder 2"/>
          <p:cNvSpPr>
            <a:spLocks noGrp="1"/>
          </p:cNvSpPr>
          <p:nvPr>
            <p:ph idx="1"/>
          </p:nvPr>
        </p:nvSpPr>
        <p:spPr/>
        <p:txBody>
          <a:bodyPr>
            <a:normAutofit/>
          </a:bodyPr>
          <a:lstStyle/>
          <a:p>
            <a:r>
              <a:rPr lang="es-ES_tradnl" dirty="0" smtClean="0"/>
              <a:t>Para las OSC la RC es un concepto más amplio, con múltiples facetas que involucran desde nuevas decisiones y capacidades institucionales, voluntad política y disposición a ser interpelados por otros, hasta la existencia de un ambiente propicio que garantice una normativa equilibrada para RC</a:t>
            </a:r>
            <a:endParaRPr lang="es-EC" b="1" i="1" dirty="0" smtClean="0"/>
          </a:p>
          <a:p>
            <a:r>
              <a:rPr lang="es-EC" b="1" i="1" dirty="0" smtClean="0"/>
              <a:t>La RC ha de ser un reto no solo individual de cada entidad, sino de carácter sectorial, donde el sector trabaja para generar vínculos sólidos con la sociedad, fortaleciendo la confianza social.   </a:t>
            </a:r>
            <a:r>
              <a:rPr lang="es-EC" i="1" dirty="0" smtClean="0"/>
              <a:t> Observatorio del Tercer Sector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Existe</a:t>
            </a:r>
            <a:r>
              <a:rPr lang="en-US" dirty="0" smtClean="0"/>
              <a:t> RC en </a:t>
            </a:r>
            <a:r>
              <a:rPr lang="en-US" dirty="0" err="1" smtClean="0"/>
              <a:t>las</a:t>
            </a:r>
            <a:r>
              <a:rPr lang="en-US" dirty="0" smtClean="0"/>
              <a:t> OSC </a:t>
            </a:r>
            <a:r>
              <a:rPr lang="en-US" dirty="0" err="1" smtClean="0"/>
              <a:t>ecuatorianas</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lvl="0"/>
            <a:r>
              <a:rPr lang="es-AR" dirty="0" smtClean="0"/>
              <a:t>Uno de los hallazgos más valiosos de la investigación constituye el hecho de verificar que las organizaciones </a:t>
            </a:r>
            <a:r>
              <a:rPr lang="es-AR" b="1" dirty="0" smtClean="0"/>
              <a:t>se encuentran desarrollando mecanismos innovadores para ser más transparentes y rendir cuentas.</a:t>
            </a:r>
          </a:p>
          <a:p>
            <a:pPr lvl="0"/>
            <a:r>
              <a:rPr lang="es-AR" dirty="0" smtClean="0"/>
              <a:t> Las OSC son muy diversas y presentan distintos niveles de desarrollo, por lo que no todas utilizan los mismos mecanismos, pero se puede </a:t>
            </a:r>
            <a:r>
              <a:rPr lang="es-AR" b="1" dirty="0" smtClean="0"/>
              <a:t>apreciar una constante búsqueda de mejora continua </a:t>
            </a:r>
            <a:r>
              <a:rPr lang="es-AR" dirty="0" smtClean="0"/>
              <a:t>con base en el análisis de la realidad que enfrentan. </a:t>
            </a:r>
            <a:r>
              <a:rPr lang="es-ES_tradnl" dirty="0" smtClean="0"/>
              <a:t> </a:t>
            </a:r>
          </a:p>
          <a:p>
            <a:pPr lvl="0"/>
            <a:r>
              <a:rPr lang="es-AR" dirty="0" smtClean="0"/>
              <a:t>Las </a:t>
            </a:r>
            <a:r>
              <a:rPr lang="es-AR" b="1" dirty="0" smtClean="0"/>
              <a:t>buenas prácticas  de mecanismos de RC</a:t>
            </a:r>
            <a:r>
              <a:rPr lang="es-AR" dirty="0" smtClean="0"/>
              <a:t> podrían replicarse en otras organizaciones conforme a su nivel de desarrollo. </a:t>
            </a:r>
          </a:p>
          <a:p>
            <a:pPr lvl="0"/>
            <a:r>
              <a:rPr lang="es-AR" dirty="0" smtClean="0"/>
              <a:t>Lamentablemente se trata de esfuerzos aislados que han sido poco conocidos, por lo que se deberían </a:t>
            </a:r>
            <a:r>
              <a:rPr lang="es-AR" b="1" dirty="0" smtClean="0"/>
              <a:t>fomentar espacios para intercambiar experiencias e información sobre estos mecanismos</a:t>
            </a:r>
            <a:r>
              <a:rPr lang="es-AR" dirty="0" smtClean="0"/>
              <a:t>.</a:t>
            </a:r>
            <a:endParaRPr lang="es-ES_tradnl"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4094"/>
            <a:ext cx="7556313" cy="1116106"/>
          </a:xfrm>
        </p:spPr>
        <p:txBody>
          <a:bodyPr/>
          <a:lstStyle/>
          <a:p>
            <a:r>
              <a:rPr lang="en-US" dirty="0" smtClean="0"/>
              <a:t/>
            </a:r>
            <a:br>
              <a:rPr lang="en-US" dirty="0" smtClean="0"/>
            </a:br>
            <a:r>
              <a:rPr lang="en-US" dirty="0" err="1" smtClean="0"/>
              <a:t>Existe</a:t>
            </a:r>
            <a:r>
              <a:rPr lang="en-US" dirty="0" smtClean="0"/>
              <a:t> RC </a:t>
            </a:r>
            <a:r>
              <a:rPr lang="en-US" dirty="0" err="1" smtClean="0"/>
              <a:t>Colectiva</a:t>
            </a:r>
            <a:r>
              <a:rPr lang="en-US" dirty="0" smtClean="0"/>
              <a:t> en el Ecuador? </a:t>
            </a:r>
            <a:endParaRPr lang="en-US" dirty="0"/>
          </a:p>
        </p:txBody>
      </p:sp>
      <p:sp>
        <p:nvSpPr>
          <p:cNvPr id="3" name="Content Placeholder 2"/>
          <p:cNvSpPr>
            <a:spLocks noGrp="1"/>
          </p:cNvSpPr>
          <p:nvPr>
            <p:ph idx="1"/>
          </p:nvPr>
        </p:nvSpPr>
        <p:spPr/>
        <p:txBody>
          <a:bodyPr>
            <a:normAutofit fontScale="92500"/>
          </a:bodyPr>
          <a:lstStyle/>
          <a:p>
            <a:pPr>
              <a:buNone/>
            </a:pPr>
            <a:endParaRPr lang="en-US" dirty="0" smtClean="0"/>
          </a:p>
          <a:p>
            <a:r>
              <a:rPr lang="en-US" dirty="0" smtClean="0"/>
              <a:t>La RC </a:t>
            </a:r>
            <a:r>
              <a:rPr lang="en-US" dirty="0" err="1" smtClean="0"/>
              <a:t>es</a:t>
            </a:r>
            <a:r>
              <a:rPr lang="en-US" dirty="0" smtClean="0"/>
              <a:t> </a:t>
            </a:r>
            <a:r>
              <a:rPr lang="en-US" dirty="0" err="1" smtClean="0"/>
              <a:t>muy</a:t>
            </a:r>
            <a:r>
              <a:rPr lang="en-US" dirty="0" smtClean="0"/>
              <a:t> </a:t>
            </a:r>
            <a:r>
              <a:rPr lang="en-US" dirty="0" err="1" smtClean="0"/>
              <a:t>débil</a:t>
            </a:r>
            <a:r>
              <a:rPr lang="en-US" dirty="0" smtClean="0"/>
              <a:t> </a:t>
            </a:r>
            <a:r>
              <a:rPr lang="en-US" dirty="0" err="1" smtClean="0"/>
              <a:t>pero</a:t>
            </a:r>
            <a:r>
              <a:rPr lang="en-US" dirty="0" smtClean="0"/>
              <a:t> no </a:t>
            </a:r>
            <a:r>
              <a:rPr lang="en-US" dirty="0" err="1" smtClean="0"/>
              <a:t>puede</a:t>
            </a:r>
            <a:r>
              <a:rPr lang="en-US" dirty="0" smtClean="0"/>
              <a:t> ser </a:t>
            </a:r>
            <a:r>
              <a:rPr lang="en-US" dirty="0" err="1" smtClean="0"/>
              <a:t>una</a:t>
            </a:r>
            <a:r>
              <a:rPr lang="en-US" dirty="0" smtClean="0"/>
              <a:t> </a:t>
            </a:r>
            <a:r>
              <a:rPr lang="en-US" dirty="0" err="1" smtClean="0"/>
              <a:t>razón</a:t>
            </a:r>
            <a:r>
              <a:rPr lang="en-US" dirty="0" smtClean="0"/>
              <a:t> </a:t>
            </a:r>
            <a:r>
              <a:rPr lang="en-US" dirty="0" err="1" smtClean="0"/>
              <a:t>para</a:t>
            </a:r>
            <a:r>
              <a:rPr lang="en-US" dirty="0" smtClean="0"/>
              <a:t> </a:t>
            </a:r>
            <a:r>
              <a:rPr lang="en-US" dirty="0" err="1" smtClean="0"/>
              <a:t>limitar</a:t>
            </a:r>
            <a:r>
              <a:rPr lang="en-US" dirty="0" smtClean="0"/>
              <a:t> los </a:t>
            </a:r>
            <a:r>
              <a:rPr lang="en-US" dirty="0" err="1" smtClean="0"/>
              <a:t>derechos</a:t>
            </a:r>
            <a:r>
              <a:rPr lang="en-US" dirty="0" smtClean="0"/>
              <a:t> de la </a:t>
            </a:r>
            <a:r>
              <a:rPr lang="en-US" dirty="0" err="1" smtClean="0"/>
              <a:t>gente</a:t>
            </a:r>
            <a:r>
              <a:rPr lang="en-US" dirty="0" smtClean="0"/>
              <a:t> a </a:t>
            </a:r>
            <a:r>
              <a:rPr lang="en-US" dirty="0" err="1" smtClean="0"/>
              <a:t>asociarse</a:t>
            </a:r>
            <a:r>
              <a:rPr lang="en-US" dirty="0" smtClean="0"/>
              <a:t> </a:t>
            </a:r>
            <a:r>
              <a:rPr lang="en-US" dirty="0" err="1" smtClean="0"/>
              <a:t>o</a:t>
            </a:r>
            <a:r>
              <a:rPr lang="en-US" dirty="0" smtClean="0"/>
              <a:t> a </a:t>
            </a:r>
            <a:r>
              <a:rPr lang="en-US" dirty="0" err="1" smtClean="0"/>
              <a:t>expresarse</a:t>
            </a:r>
            <a:r>
              <a:rPr lang="en-US" dirty="0" smtClean="0"/>
              <a:t> </a:t>
            </a:r>
            <a:r>
              <a:rPr lang="en-US" dirty="0" err="1" smtClean="0"/>
              <a:t>ellos</a:t>
            </a:r>
            <a:r>
              <a:rPr lang="en-US" dirty="0" smtClean="0"/>
              <a:t> </a:t>
            </a:r>
            <a:r>
              <a:rPr lang="en-US" dirty="0" err="1" smtClean="0"/>
              <a:t>mismos</a:t>
            </a:r>
            <a:endParaRPr lang="en-US" dirty="0" smtClean="0"/>
          </a:p>
          <a:p>
            <a:r>
              <a:rPr lang="en-US" dirty="0" smtClean="0"/>
              <a:t>La RC </a:t>
            </a:r>
            <a:r>
              <a:rPr lang="en-US" dirty="0" err="1" smtClean="0"/>
              <a:t>Colectiva</a:t>
            </a:r>
            <a:r>
              <a:rPr lang="en-US" dirty="0" smtClean="0"/>
              <a:t> </a:t>
            </a:r>
            <a:r>
              <a:rPr lang="en-US" b="1" dirty="0" err="1" smtClean="0"/>
              <a:t>puede</a:t>
            </a:r>
            <a:r>
              <a:rPr lang="en-US" b="1" dirty="0" smtClean="0"/>
              <a:t> ser el </a:t>
            </a:r>
            <a:r>
              <a:rPr lang="en-US" b="1" dirty="0" err="1" smtClean="0"/>
              <a:t>medio</a:t>
            </a:r>
            <a:r>
              <a:rPr lang="en-US" b="1" dirty="0" smtClean="0"/>
              <a:t> </a:t>
            </a:r>
            <a:r>
              <a:rPr lang="en-US" b="1" dirty="0" err="1" smtClean="0"/>
              <a:t>por</a:t>
            </a:r>
            <a:r>
              <a:rPr lang="en-US" b="1" dirty="0" smtClean="0"/>
              <a:t> el </a:t>
            </a:r>
            <a:r>
              <a:rPr lang="en-US" b="1" dirty="0" err="1" smtClean="0"/>
              <a:t>cual</a:t>
            </a:r>
            <a:r>
              <a:rPr lang="en-US" b="1" dirty="0" smtClean="0"/>
              <a:t> </a:t>
            </a:r>
            <a:r>
              <a:rPr lang="en-US" b="1" dirty="0" err="1" smtClean="0"/>
              <a:t>podemos</a:t>
            </a:r>
            <a:r>
              <a:rPr lang="en-US" b="1" dirty="0" smtClean="0"/>
              <a:t> </a:t>
            </a:r>
            <a:r>
              <a:rPr lang="en-US" b="1" dirty="0" err="1" smtClean="0"/>
              <a:t>planificar</a:t>
            </a:r>
            <a:r>
              <a:rPr lang="en-US" b="1" dirty="0" smtClean="0"/>
              <a:t>, </a:t>
            </a:r>
            <a:r>
              <a:rPr lang="en-US" b="1" dirty="0" err="1" smtClean="0"/>
              <a:t>ejecutar</a:t>
            </a:r>
            <a:r>
              <a:rPr lang="en-US" b="1" dirty="0" smtClean="0"/>
              <a:t>, </a:t>
            </a:r>
            <a:r>
              <a:rPr lang="en-US" b="1" dirty="0" err="1" smtClean="0"/>
              <a:t>vigilar</a:t>
            </a:r>
            <a:r>
              <a:rPr lang="en-US" b="1" dirty="0" smtClean="0"/>
              <a:t>, </a:t>
            </a:r>
            <a:r>
              <a:rPr lang="en-US" b="1" dirty="0" err="1" smtClean="0"/>
              <a:t>evaluar</a:t>
            </a:r>
            <a:r>
              <a:rPr lang="en-US" b="1" dirty="0" smtClean="0"/>
              <a:t> </a:t>
            </a:r>
            <a:r>
              <a:rPr lang="en-US" b="1" dirty="0" err="1" smtClean="0"/>
              <a:t>y</a:t>
            </a:r>
            <a:r>
              <a:rPr lang="en-US" b="1" dirty="0" smtClean="0"/>
              <a:t> </a:t>
            </a:r>
            <a:r>
              <a:rPr lang="en-US" b="1" dirty="0" err="1" smtClean="0"/>
              <a:t>aprender</a:t>
            </a:r>
            <a:r>
              <a:rPr lang="en-US" b="1" dirty="0" smtClean="0"/>
              <a:t> </a:t>
            </a:r>
            <a:r>
              <a:rPr lang="en-US" b="1" dirty="0" err="1" smtClean="0"/>
              <a:t>cómo</a:t>
            </a:r>
            <a:r>
              <a:rPr lang="en-US" b="1" dirty="0" smtClean="0"/>
              <a:t> resolver los </a:t>
            </a:r>
            <a:r>
              <a:rPr lang="en-US" b="1" dirty="0" err="1" smtClean="0"/>
              <a:t>importantes</a:t>
            </a:r>
            <a:r>
              <a:rPr lang="en-US" b="1" dirty="0" smtClean="0"/>
              <a:t> </a:t>
            </a:r>
            <a:r>
              <a:rPr lang="en-US" b="1" dirty="0" err="1" smtClean="0"/>
              <a:t>problemas</a:t>
            </a:r>
            <a:r>
              <a:rPr lang="en-US" b="1" dirty="0" smtClean="0"/>
              <a:t> </a:t>
            </a:r>
            <a:r>
              <a:rPr lang="en-US" b="1" dirty="0" err="1" smtClean="0"/>
              <a:t>por</a:t>
            </a:r>
            <a:r>
              <a:rPr lang="en-US" b="1" dirty="0" smtClean="0"/>
              <a:t> los </a:t>
            </a:r>
            <a:r>
              <a:rPr lang="en-US" b="1" dirty="0" err="1" smtClean="0"/>
              <a:t>cuales</a:t>
            </a:r>
            <a:r>
              <a:rPr lang="en-US" b="1" dirty="0" smtClean="0"/>
              <a:t> </a:t>
            </a:r>
            <a:r>
              <a:rPr lang="en-US" b="1" dirty="0" err="1" smtClean="0"/>
              <a:t>trabajamos</a:t>
            </a:r>
            <a:r>
              <a:rPr lang="en-US" b="1" dirty="0" smtClean="0"/>
              <a:t>, </a:t>
            </a:r>
            <a:r>
              <a:rPr lang="en-US" b="1" dirty="0" err="1" smtClean="0"/>
              <a:t>desde</a:t>
            </a:r>
            <a:r>
              <a:rPr lang="en-US" b="1" dirty="0" smtClean="0"/>
              <a:t> la </a:t>
            </a:r>
            <a:r>
              <a:rPr lang="en-US" b="1" dirty="0" err="1" smtClean="0"/>
              <a:t>reducción</a:t>
            </a:r>
            <a:r>
              <a:rPr lang="en-US" b="1" dirty="0" smtClean="0"/>
              <a:t> de la </a:t>
            </a:r>
            <a:r>
              <a:rPr lang="en-US" b="1" dirty="0" err="1" smtClean="0"/>
              <a:t>pobreza</a:t>
            </a:r>
            <a:r>
              <a:rPr lang="en-US" b="1" dirty="0" smtClean="0"/>
              <a:t>, el </a:t>
            </a:r>
            <a:r>
              <a:rPr lang="en-US" b="1" dirty="0" err="1" smtClean="0"/>
              <a:t>combate</a:t>
            </a:r>
            <a:r>
              <a:rPr lang="en-US" b="1" dirty="0" smtClean="0"/>
              <a:t> a </a:t>
            </a:r>
            <a:r>
              <a:rPr lang="en-US" b="1" dirty="0" err="1" smtClean="0"/>
              <a:t>las</a:t>
            </a:r>
            <a:r>
              <a:rPr lang="en-US" b="1" dirty="0" smtClean="0"/>
              <a:t> </a:t>
            </a:r>
            <a:r>
              <a:rPr lang="en-US" b="1" dirty="0" err="1" smtClean="0"/>
              <a:t>enfermedades</a:t>
            </a:r>
            <a:r>
              <a:rPr lang="en-US" b="1" dirty="0" smtClean="0"/>
              <a:t>, </a:t>
            </a:r>
            <a:r>
              <a:rPr lang="en-US" b="1" dirty="0" err="1" smtClean="0"/>
              <a:t>y</a:t>
            </a:r>
            <a:r>
              <a:rPr lang="en-US" b="1" dirty="0" smtClean="0"/>
              <a:t> la </a:t>
            </a:r>
            <a:r>
              <a:rPr lang="en-US" b="1" dirty="0" err="1" smtClean="0"/>
              <a:t>degradación</a:t>
            </a:r>
            <a:r>
              <a:rPr lang="en-US" b="1" dirty="0" smtClean="0"/>
              <a:t> del </a:t>
            </a:r>
            <a:r>
              <a:rPr lang="en-US" b="1" dirty="0" err="1" smtClean="0"/>
              <a:t>medio</a:t>
            </a:r>
            <a:r>
              <a:rPr lang="en-US" b="1" dirty="0" smtClean="0"/>
              <a:t> </a:t>
            </a:r>
            <a:r>
              <a:rPr lang="en-US" b="1" dirty="0" err="1" smtClean="0"/>
              <a:t>ambiente</a:t>
            </a:r>
            <a:r>
              <a:rPr lang="en-US" b="1" dirty="0" smtClean="0"/>
              <a:t>.</a:t>
            </a:r>
            <a:endParaRPr lang="es-ES_tradnl" b="1" dirty="0" smtClean="0"/>
          </a:p>
          <a:p>
            <a:r>
              <a:rPr lang="en-US" dirty="0" smtClean="0"/>
              <a:t>Las </a:t>
            </a:r>
            <a:r>
              <a:rPr lang="en-US" dirty="0" err="1" smtClean="0"/>
              <a:t>prácticas</a:t>
            </a:r>
            <a:r>
              <a:rPr lang="en-US" dirty="0" smtClean="0"/>
              <a:t> de RC </a:t>
            </a:r>
            <a:r>
              <a:rPr lang="en-US" dirty="0" err="1" smtClean="0"/>
              <a:t>colectiva</a:t>
            </a:r>
            <a:r>
              <a:rPr lang="en-US" dirty="0" smtClean="0"/>
              <a:t> </a:t>
            </a:r>
            <a:r>
              <a:rPr lang="en-US" dirty="0" err="1" smtClean="0"/>
              <a:t>funcionan</a:t>
            </a:r>
            <a:r>
              <a:rPr lang="en-US" dirty="0" smtClean="0"/>
              <a:t> </a:t>
            </a:r>
            <a:r>
              <a:rPr lang="en-US" dirty="0" err="1" smtClean="0"/>
              <a:t>para</a:t>
            </a:r>
            <a:r>
              <a:rPr lang="en-US" dirty="0" smtClean="0"/>
              <a:t> </a:t>
            </a:r>
            <a:r>
              <a:rPr lang="en-US" dirty="0" err="1" smtClean="0"/>
              <a:t>reunir</a:t>
            </a:r>
            <a:r>
              <a:rPr lang="en-US" dirty="0" smtClean="0"/>
              <a:t> a </a:t>
            </a:r>
            <a:r>
              <a:rPr lang="en-US" dirty="0" err="1" smtClean="0"/>
              <a:t>grupos</a:t>
            </a:r>
            <a:r>
              <a:rPr lang="en-US" dirty="0" smtClean="0"/>
              <a:t> de </a:t>
            </a:r>
            <a:r>
              <a:rPr lang="en-US" dirty="0" err="1" smtClean="0"/>
              <a:t>involucrados</a:t>
            </a:r>
            <a:r>
              <a:rPr lang="en-US" dirty="0" smtClean="0"/>
              <a:t>, a </a:t>
            </a:r>
            <a:r>
              <a:rPr lang="en-US" dirty="0" err="1" smtClean="0"/>
              <a:t>menudo</a:t>
            </a:r>
            <a:r>
              <a:rPr lang="en-US" dirty="0" smtClean="0"/>
              <a:t>, </a:t>
            </a:r>
            <a:r>
              <a:rPr lang="en-US" dirty="0" err="1" smtClean="0"/>
              <a:t>dispersos</a:t>
            </a:r>
            <a:r>
              <a:rPr lang="en-US" dirty="0" smtClean="0"/>
              <a:t> </a:t>
            </a:r>
            <a:r>
              <a:rPr lang="en-US" dirty="0" err="1" smtClean="0"/>
              <a:t>y</a:t>
            </a:r>
            <a:r>
              <a:rPr lang="en-US" dirty="0" smtClean="0"/>
              <a:t> </a:t>
            </a:r>
            <a:r>
              <a:rPr lang="en-US" dirty="0" err="1" smtClean="0"/>
              <a:t>fragmentados</a:t>
            </a:r>
            <a:r>
              <a:rPr lang="en-US" dirty="0" smtClean="0"/>
              <a:t>, </a:t>
            </a:r>
            <a:r>
              <a:rPr lang="en-US" dirty="0" err="1" smtClean="0"/>
              <a:t>para</a:t>
            </a:r>
            <a:r>
              <a:rPr lang="en-US" dirty="0" smtClean="0"/>
              <a:t> </a:t>
            </a:r>
            <a:r>
              <a:rPr lang="en-US" dirty="0" err="1" smtClean="0"/>
              <a:t>crear</a:t>
            </a:r>
            <a:r>
              <a:rPr lang="en-US" dirty="0" smtClean="0"/>
              <a:t> </a:t>
            </a:r>
            <a:r>
              <a:rPr lang="en-US" dirty="0" err="1" smtClean="0"/>
              <a:t>soluciones</a:t>
            </a:r>
            <a:r>
              <a:rPr lang="en-US" dirty="0" smtClean="0"/>
              <a:t> </a:t>
            </a:r>
            <a:r>
              <a:rPr lang="en-US" dirty="0" err="1" smtClean="0"/>
              <a:t>sostenibles</a:t>
            </a:r>
            <a:r>
              <a:rPr lang="en-US" dirty="0" smtClean="0"/>
              <a:t> a los </a:t>
            </a:r>
            <a:r>
              <a:rPr lang="en-US" dirty="0" err="1" smtClean="0"/>
              <a:t>conflictos</a:t>
            </a:r>
            <a:endParaRPr lang="es-ES_tradnl" dirty="0" smtClean="0"/>
          </a:p>
          <a:p>
            <a:pPr>
              <a:buNone/>
            </a:pPr>
            <a:endParaRPr lang="es-ES_tradnl"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Rendición</a:t>
            </a:r>
            <a:r>
              <a:rPr lang="en-US" dirty="0" smtClean="0"/>
              <a:t> de </a:t>
            </a:r>
            <a:r>
              <a:rPr lang="en-US" dirty="0" err="1" smtClean="0"/>
              <a:t>Cuentas</a:t>
            </a:r>
            <a:r>
              <a:rPr lang="en-US" dirty="0" smtClean="0"/>
              <a:t> </a:t>
            </a:r>
            <a:r>
              <a:rPr lang="en-US" dirty="0" err="1" smtClean="0"/>
              <a:t>Colectiva</a:t>
            </a:r>
            <a:r>
              <a:rPr lang="en-US" dirty="0" smtClean="0"/>
              <a:t> </a:t>
            </a:r>
            <a:r>
              <a:rPr lang="en-US" dirty="0" err="1" smtClean="0"/>
              <a:t>y</a:t>
            </a:r>
            <a:r>
              <a:rPr lang="en-US" dirty="0" smtClean="0"/>
              <a:t> </a:t>
            </a:r>
            <a:r>
              <a:rPr lang="en-US" dirty="0" err="1" smtClean="0"/>
              <a:t>Contexto</a:t>
            </a:r>
            <a:r>
              <a:rPr lang="en-US" dirty="0" smtClean="0"/>
              <a:t> </a:t>
            </a:r>
            <a:r>
              <a:rPr lang="en-US" dirty="0" err="1" smtClean="0"/>
              <a:t>Político</a:t>
            </a:r>
            <a:r>
              <a:rPr lang="en-US" dirty="0" smtClean="0"/>
              <a:t> Actual</a:t>
            </a:r>
            <a:endParaRPr lang="en-US" dirty="0"/>
          </a:p>
        </p:txBody>
      </p:sp>
      <p:sp>
        <p:nvSpPr>
          <p:cNvPr id="3" name="Content Placeholder 2"/>
          <p:cNvSpPr>
            <a:spLocks noGrp="1"/>
          </p:cNvSpPr>
          <p:nvPr>
            <p:ph idx="1"/>
          </p:nvPr>
        </p:nvSpPr>
        <p:spPr/>
        <p:txBody>
          <a:bodyPr>
            <a:normAutofit/>
          </a:bodyPr>
          <a:lstStyle/>
          <a:p>
            <a:r>
              <a:rPr lang="es-ES_tradnl" dirty="0" smtClean="0"/>
              <a:t>El 100% de los entrevistados coinciden en que la credibilidad de las OSC se encuentra debilitada, existe una brecha entre las OSC y el gobierno, que influye directamente en la ciudadanía</a:t>
            </a:r>
          </a:p>
          <a:p>
            <a:pPr lvl="0"/>
            <a:r>
              <a:rPr lang="es-ES_tradnl" dirty="0" smtClean="0"/>
              <a:t>El 70% de los entrevistados señalaron que, a pesar de las dificultades, las OSC deben encontrar espacios para trabajar conjuntamente con el Gobierno. </a:t>
            </a:r>
          </a:p>
          <a:p>
            <a:r>
              <a:rPr lang="es-EC" dirty="0" smtClean="0"/>
              <a:t>En el contexto ecuatoriano, RC se </a:t>
            </a:r>
            <a:r>
              <a:rPr lang="es-ES_tradnl" dirty="0" smtClean="0"/>
              <a:t>convierte en una </a:t>
            </a:r>
            <a:r>
              <a:rPr lang="es-ES_tradnl" b="1" dirty="0" smtClean="0"/>
              <a:t>estrategia fundamental </a:t>
            </a:r>
            <a:r>
              <a:rPr lang="es-ES_tradnl" dirty="0" smtClean="0"/>
              <a:t>para  cerrar la brecha porque se puede mostrar el trabajo de las OSC hacia fuera y evitar que se afecte la imagen de toda la sociedad civil</a:t>
            </a:r>
            <a:endParaRPr lang="en-US" dirty="0" smtClean="0"/>
          </a:p>
          <a:p>
            <a:pPr lvl="0"/>
            <a:endParaRPr lang="es-ES_tradnl"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Rendición</a:t>
            </a:r>
            <a:r>
              <a:rPr lang="en-US" dirty="0" smtClean="0"/>
              <a:t> de </a:t>
            </a:r>
            <a:r>
              <a:rPr lang="en-US" dirty="0" err="1" smtClean="0"/>
              <a:t>Cuentas</a:t>
            </a:r>
            <a:r>
              <a:rPr lang="en-US" dirty="0" smtClean="0"/>
              <a:t>  </a:t>
            </a:r>
            <a:r>
              <a:rPr lang="en-US" dirty="0" err="1" smtClean="0"/>
              <a:t>Colectiva</a:t>
            </a:r>
            <a:r>
              <a:rPr lang="en-US" dirty="0" smtClean="0"/>
              <a:t> </a:t>
            </a:r>
            <a:r>
              <a:rPr lang="en-US" dirty="0" err="1" smtClean="0"/>
              <a:t>y</a:t>
            </a:r>
            <a:r>
              <a:rPr lang="en-US" dirty="0" smtClean="0"/>
              <a:t> </a:t>
            </a:r>
            <a:r>
              <a:rPr lang="en-US" dirty="0" err="1" smtClean="0"/>
              <a:t>Contexto</a:t>
            </a:r>
            <a:r>
              <a:rPr lang="en-US" dirty="0" smtClean="0"/>
              <a:t> </a:t>
            </a:r>
            <a:r>
              <a:rPr lang="en-US" dirty="0" err="1" smtClean="0"/>
              <a:t>Político</a:t>
            </a:r>
            <a:r>
              <a:rPr lang="en-US" dirty="0" smtClean="0"/>
              <a:t> Actual</a:t>
            </a:r>
            <a:endParaRPr lang="en-US" dirty="0"/>
          </a:p>
        </p:txBody>
      </p:sp>
      <p:sp>
        <p:nvSpPr>
          <p:cNvPr id="3" name="Content Placeholder 2"/>
          <p:cNvSpPr>
            <a:spLocks noGrp="1"/>
          </p:cNvSpPr>
          <p:nvPr>
            <p:ph idx="1"/>
          </p:nvPr>
        </p:nvSpPr>
        <p:spPr/>
        <p:txBody>
          <a:bodyPr>
            <a:normAutofit fontScale="92500" lnSpcReduction="10000"/>
          </a:bodyPr>
          <a:lstStyle/>
          <a:p>
            <a:r>
              <a:rPr lang="es-AR" dirty="0" smtClean="0"/>
              <a:t>Por otro lado, la transparencia y la RC mejoran el posicionamiento de las OSC como sector y, sus relaciones con el  Estado para lograr mejores procesos de encuentro y de confianza entre estos actores. </a:t>
            </a:r>
            <a:endParaRPr lang="es-ES_tradnl" dirty="0" smtClean="0"/>
          </a:p>
          <a:p>
            <a:r>
              <a:rPr lang="es-AR" dirty="0" smtClean="0"/>
              <a:t> La crisis de confianza puede superarse en el momento en que el gobierno cuantifique todo el trabajo de las OSC y se dé cuenta de que ningún sector va a poder lograr todos los cambios necesarios si trabaja aisladamente. </a:t>
            </a:r>
          </a:p>
          <a:p>
            <a:r>
              <a:rPr lang="es-AR" b="1" dirty="0" smtClean="0"/>
              <a:t>Es necesario que l</a:t>
            </a:r>
            <a:r>
              <a:rPr lang="es-ES_tradnl" b="1" dirty="0" smtClean="0"/>
              <a:t>as OSC ecuatorianas se fortalezcan internamente para aumentar la legitimidad de todo el sector, mostrando su experiencia, su capacidad de trabajo conjunto y la efectividad de sus resultados para producir los cambios propuestos</a:t>
            </a:r>
            <a:r>
              <a:rPr lang="es-ES_tradnl" dirty="0" smtClean="0"/>
              <a:t>. </a:t>
            </a:r>
            <a:r>
              <a:rPr lang="es-AR" b="1" dirty="0" smtClean="0"/>
              <a:t> </a:t>
            </a:r>
            <a:endParaRPr lang="es-ES_tradnl" dirty="0" smtClean="0"/>
          </a:p>
          <a:p>
            <a:endParaRPr lang="en-US" dirty="0"/>
          </a:p>
        </p:txBody>
      </p:sp>
    </p:spTree>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552</TotalTime>
  <Words>1482</Words>
  <Application>Microsoft Office PowerPoint</Application>
  <PresentationFormat>Presentación en pantalla (4:3)</PresentationFormat>
  <Paragraphs>105</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Advantage</vt:lpstr>
      <vt:lpstr>RENDICIÓN DE CUENTAS COLECTIVA </vt:lpstr>
      <vt:lpstr>Antecedentes:</vt:lpstr>
      <vt:lpstr>Antecedentes:</vt:lpstr>
      <vt:lpstr>Beneficios: </vt:lpstr>
      <vt:lpstr>Rendición de Cuentas Colectiva</vt:lpstr>
      <vt:lpstr>Existe RC en las OSC ecuatorianas? </vt:lpstr>
      <vt:lpstr> Existe RC Colectiva en el Ecuador? </vt:lpstr>
      <vt:lpstr>Rendición de Cuentas Colectiva y Contexto Político Actual</vt:lpstr>
      <vt:lpstr>Rendición de Cuentas  Colectiva y Contexto Político Actual</vt:lpstr>
      <vt:lpstr>Principales Retos:</vt:lpstr>
      <vt:lpstr>Proyecto para el Fortalecimiento de la RC Colectiva</vt:lpstr>
      <vt:lpstr>Proyecto para el Fortalecimiento de la RC Colectiva</vt:lpstr>
      <vt:lpstr>Mínimos de Información del Formulario RC</vt:lpstr>
      <vt:lpstr>EN QUE SE DIFERENCIA DEL RUOSC?</vt:lpstr>
      <vt:lpstr>Resultados Esperados:</vt:lpstr>
    </vt:vector>
  </TitlesOfParts>
  <Company>PRAXIS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RENDICIÓN DE CUENTAS COLECTIVA</dc:title>
  <dc:creator>Marco Davila</dc:creator>
  <cp:lastModifiedBy>Usuario</cp:lastModifiedBy>
  <cp:revision>16</cp:revision>
  <cp:lastPrinted>2011-01-25T04:38:41Z</cp:lastPrinted>
  <dcterms:created xsi:type="dcterms:W3CDTF">2011-01-25T12:26:55Z</dcterms:created>
  <dcterms:modified xsi:type="dcterms:W3CDTF">2011-02-09T11:08:52Z</dcterms:modified>
</cp:coreProperties>
</file>